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jpe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ppt/theme/themeOverride15.xml" ContentType="application/vnd.openxmlformats-officedocument.themeOverride+xml"/>
  <Override PartName="/ppt/notesSlides/notesSlide16.xml" ContentType="application/vnd.openxmlformats-officedocument.presentationml.notesSlide+xml"/>
  <Override PartName="/ppt/theme/themeOverride16.xml" ContentType="application/vnd.openxmlformats-officedocument.themeOverride+xml"/>
  <Override PartName="/ppt/notesSlides/notesSlide17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18.xml" ContentType="application/vnd.openxmlformats-officedocument.presentationml.notesSlide+xml"/>
  <Override PartName="/ppt/theme/themeOverride18.xml" ContentType="application/vnd.openxmlformats-officedocument.themeOverride+xml"/>
  <Override PartName="/ppt/notesSlides/notesSlide19.xml" ContentType="application/vnd.openxmlformats-officedocument.presentationml.notesSlide+xml"/>
  <Override PartName="/ppt/theme/themeOverride19.xml" ContentType="application/vnd.openxmlformats-officedocument.themeOverride+xml"/>
  <Override PartName="/ppt/notesSlides/notesSlide20.xml" ContentType="application/vnd.openxmlformats-officedocument.presentationml.notesSlide+xml"/>
  <Override PartName="/ppt/theme/themeOverride20.xml" ContentType="application/vnd.openxmlformats-officedocument.themeOverride+xml"/>
  <Override PartName="/ppt/notesSlides/notesSlide21.xml" ContentType="application/vnd.openxmlformats-officedocument.presentationml.notesSlide+xml"/>
  <Override PartName="/ppt/theme/themeOverride21.xml" ContentType="application/vnd.openxmlformats-officedocument.themeOverride+xml"/>
  <Override PartName="/ppt/notesSlides/notesSlide22.xml" ContentType="application/vnd.openxmlformats-officedocument.presentationml.notesSlide+xml"/>
  <Override PartName="/ppt/theme/themeOverride22.xml" ContentType="application/vnd.openxmlformats-officedocument.themeOverride+xml"/>
  <Override PartName="/ppt/notesSlides/notesSlide23.xml" ContentType="application/vnd.openxmlformats-officedocument.presentationml.notesSlide+xml"/>
  <Override PartName="/ppt/theme/themeOverride23.xml" ContentType="application/vnd.openxmlformats-officedocument.themeOverride+xml"/>
  <Override PartName="/ppt/notesSlides/notesSlide24.xml" ContentType="application/vnd.openxmlformats-officedocument.presentationml.notesSlide+xml"/>
  <Override PartName="/ppt/theme/themeOverride24.xml" ContentType="application/vnd.openxmlformats-officedocument.themeOverride+xml"/>
  <Override PartName="/ppt/notesSlides/notesSlide25.xml" ContentType="application/vnd.openxmlformats-officedocument.presentationml.notesSlide+xml"/>
  <Override PartName="/ppt/theme/themeOverride25.xml" ContentType="application/vnd.openxmlformats-officedocument.themeOverride+xml"/>
  <Override PartName="/ppt/notesSlides/notesSlide26.xml" ContentType="application/vnd.openxmlformats-officedocument.presentationml.notesSlide+xml"/>
  <Override PartName="/ppt/theme/themeOverride26.xml" ContentType="application/vnd.openxmlformats-officedocument.themeOverr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256" r:id="rId2"/>
    <p:sldId id="258" r:id="rId3"/>
    <p:sldId id="288" r:id="rId4"/>
    <p:sldId id="259" r:id="rId5"/>
    <p:sldId id="303" r:id="rId6"/>
    <p:sldId id="301" r:id="rId7"/>
    <p:sldId id="322" r:id="rId8"/>
    <p:sldId id="302" r:id="rId9"/>
    <p:sldId id="304" r:id="rId10"/>
    <p:sldId id="306" r:id="rId11"/>
    <p:sldId id="307" r:id="rId12"/>
    <p:sldId id="296" r:id="rId13"/>
    <p:sldId id="308" r:id="rId14"/>
    <p:sldId id="261" r:id="rId15"/>
    <p:sldId id="310" r:id="rId16"/>
    <p:sldId id="309" r:id="rId17"/>
    <p:sldId id="313" r:id="rId18"/>
    <p:sldId id="312" r:id="rId19"/>
    <p:sldId id="314" r:id="rId20"/>
    <p:sldId id="315" r:id="rId21"/>
    <p:sldId id="316" r:id="rId22"/>
    <p:sldId id="318" r:id="rId23"/>
    <p:sldId id="320" r:id="rId24"/>
    <p:sldId id="321" r:id="rId25"/>
    <p:sldId id="298" r:id="rId26"/>
    <p:sldId id="280" r:id="rId27"/>
    <p:sldId id="283" r:id="rId28"/>
    <p:sldId id="317" r:id="rId29"/>
  </p:sldIdLst>
  <p:sldSz cx="9144000" cy="5143500" type="screen16x9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1AFE6"/>
    <a:srgbClr val="3B9779"/>
    <a:srgbClr val="E94848"/>
    <a:srgbClr val="EEECE1"/>
    <a:srgbClr val="A5CB52"/>
    <a:srgbClr val="F2F2F2"/>
    <a:srgbClr val="30B8D8"/>
    <a:srgbClr val="007DA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7853C-536D-4A76-A0AE-DD22124D55A5}" styleName="主题样式 1 - 强调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主题样式 1 - 强调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主题样式 1 - 强调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2833802-FEF1-4C79-8D5D-14CF1EAF98D9}" styleName="浅色样式 2 - 强调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68D230F3-CF80-4859-8CE7-A43EE81993B5}" styleName="浅色样式 1 - 强调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浅色样式 1 - 强调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浅色样式 1 - 强调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8799B23B-EC83-4686-B30A-512413B5E67A}" styleName="浅色样式 3 - 强调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0A1B5D5-9B99-4C35-A422-299274C87663}" styleName="中度样式 1 - 强调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5" autoAdjust="0"/>
    <p:restoredTop sz="99755" autoAdjust="0"/>
  </p:normalViewPr>
  <p:slideViewPr>
    <p:cSldViewPr>
      <p:cViewPr varScale="1">
        <p:scale>
          <a:sx n="121" d="100"/>
          <a:sy n="121" d="100"/>
        </p:scale>
        <p:origin x="-112" y="-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3" d="100"/>
        <a:sy n="33" d="100"/>
      </p:scale>
      <p:origin x="0" y="0"/>
    </p:cViewPr>
  </p:sorterViewPr>
  <p:notesViewPr>
    <p:cSldViewPr snapToGrid="0" snapToObjects="1">
      <p:cViewPr varScale="1">
        <p:scale>
          <a:sx n="69" d="100"/>
          <a:sy n="69" d="100"/>
        </p:scale>
        <p:origin x="-3552" y="-10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tags" Target="tags/tag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esProps" Target="presProps.xml"/><Relationship Id="rId34" Type="http://schemas.openxmlformats.org/officeDocument/2006/relationships/viewProps" Target="viewProps.xml"/><Relationship Id="rId35" Type="http://schemas.openxmlformats.org/officeDocument/2006/relationships/theme" Target="theme/theme1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064D4F-0E9C-4E20-8456-E7D024E17572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D77E8F4-36F5-42F3-8BF8-DD642CEEF78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21006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061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62120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45071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解析器还有很多种其他类型</a:t>
            </a:r>
            <a:endParaRPr lang="en-US" altLang="zh-CN" dirty="0" smtClean="0"/>
          </a:p>
          <a:p>
            <a:r>
              <a:rPr lang="en-US" altLang="zh-CN" dirty="0" smtClean="0"/>
              <a:t>Find_all</a:t>
            </a:r>
            <a:r>
              <a:rPr lang="zh-CN" altLang="en-US" dirty="0" smtClean="0"/>
              <a:t>还有其他的参数，这里列举的是最常用的</a:t>
            </a:r>
            <a:endParaRPr lang="en-US" altLang="zh-CN" dirty="0" smtClean="0"/>
          </a:p>
          <a:p>
            <a:r>
              <a:rPr lang="zh-CN" altLang="en-US" dirty="0" smtClean="0"/>
              <a:t>需要注意的是返回结果为列表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解析器还有很多种其他类型</a:t>
            </a:r>
            <a:endParaRPr lang="en-US" altLang="zh-CN" dirty="0" smtClean="0"/>
          </a:p>
          <a:p>
            <a:r>
              <a:rPr lang="en-US" altLang="zh-CN" dirty="0" smtClean="0"/>
              <a:t>Find_all</a:t>
            </a:r>
            <a:r>
              <a:rPr lang="zh-CN" altLang="en-US" dirty="0" smtClean="0"/>
              <a:t>还有其他的参数，这里列举的是最常用的</a:t>
            </a:r>
            <a:endParaRPr lang="en-US" altLang="zh-CN" dirty="0" smtClean="0"/>
          </a:p>
          <a:p>
            <a:r>
              <a:rPr lang="zh-CN" altLang="en-US" dirty="0" smtClean="0"/>
              <a:t>需要注意的是返回结果为列表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解析器还有很多种其他类型</a:t>
            </a:r>
            <a:endParaRPr lang="en-US" altLang="zh-CN" dirty="0" smtClean="0"/>
          </a:p>
          <a:p>
            <a:r>
              <a:rPr lang="en-US" altLang="zh-CN" dirty="0" smtClean="0"/>
              <a:t>Find_all</a:t>
            </a:r>
            <a:r>
              <a:rPr lang="zh-CN" altLang="en-US" dirty="0" smtClean="0"/>
              <a:t>还有其他的参数，这里列举的是最常用的</a:t>
            </a:r>
            <a:endParaRPr lang="en-US" altLang="zh-CN" dirty="0" smtClean="0"/>
          </a:p>
          <a:p>
            <a:r>
              <a:rPr lang="zh-CN" altLang="en-US" dirty="0" smtClean="0"/>
              <a:t>需要注意的是返回结果为列表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519687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解析器还有很多种其他类型</a:t>
            </a:r>
            <a:endParaRPr lang="en-US" altLang="zh-CN" dirty="0" smtClean="0"/>
          </a:p>
          <a:p>
            <a:r>
              <a:rPr lang="en-US" altLang="zh-CN" dirty="0" smtClean="0"/>
              <a:t>Find_all</a:t>
            </a:r>
            <a:r>
              <a:rPr lang="zh-CN" altLang="en-US" dirty="0" smtClean="0"/>
              <a:t>还有其他的参数，这里列举的是最常用的</a:t>
            </a:r>
            <a:endParaRPr lang="en-US" altLang="zh-CN" dirty="0" smtClean="0"/>
          </a:p>
          <a:p>
            <a:r>
              <a:rPr lang="zh-CN" altLang="en-US" dirty="0" smtClean="0"/>
              <a:t>需要注意的是返回结果为列表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解析器还有很多种其他类型</a:t>
            </a:r>
            <a:endParaRPr lang="en-US" altLang="zh-CN" dirty="0" smtClean="0"/>
          </a:p>
          <a:p>
            <a:r>
              <a:rPr lang="en-US" altLang="zh-CN" dirty="0" smtClean="0"/>
              <a:t>Find_all</a:t>
            </a:r>
            <a:r>
              <a:rPr lang="zh-CN" altLang="en-US" dirty="0" smtClean="0"/>
              <a:t>还有其他的参数，这里列举的是最常用的</a:t>
            </a:r>
            <a:endParaRPr lang="en-US" altLang="zh-CN" dirty="0" smtClean="0"/>
          </a:p>
          <a:p>
            <a:r>
              <a:rPr lang="zh-CN" altLang="en-US" dirty="0" smtClean="0"/>
              <a:t>需要注意的是返回结果为列表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解析器还有很多种其他类型</a:t>
            </a:r>
            <a:endParaRPr lang="en-US" altLang="zh-CN" dirty="0" smtClean="0"/>
          </a:p>
          <a:p>
            <a:r>
              <a:rPr lang="en-US" altLang="zh-CN" dirty="0" smtClean="0"/>
              <a:t>Find_all</a:t>
            </a:r>
            <a:r>
              <a:rPr lang="zh-CN" altLang="en-US" dirty="0" smtClean="0"/>
              <a:t>还有其他的参数，这里列举的是最常用的</a:t>
            </a:r>
            <a:endParaRPr lang="en-US" altLang="zh-CN" dirty="0" smtClean="0"/>
          </a:p>
          <a:p>
            <a:r>
              <a:rPr lang="zh-CN" altLang="en-US" dirty="0" smtClean="0"/>
              <a:t>需要注意的是返回结果为列表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解析器还有很多种其他类型</a:t>
            </a:r>
            <a:endParaRPr lang="en-US" altLang="zh-CN" dirty="0" smtClean="0"/>
          </a:p>
          <a:p>
            <a:r>
              <a:rPr lang="en-US" altLang="zh-CN" dirty="0" smtClean="0"/>
              <a:t>Find_all</a:t>
            </a:r>
            <a:r>
              <a:rPr lang="zh-CN" altLang="en-US" dirty="0" smtClean="0"/>
              <a:t>还有其他的参数，这里列举的是最常用的</a:t>
            </a:r>
            <a:endParaRPr lang="en-US" altLang="zh-CN" dirty="0" smtClean="0"/>
          </a:p>
          <a:p>
            <a:r>
              <a:rPr lang="zh-CN" altLang="en-US" dirty="0" smtClean="0"/>
              <a:t>需要注意的是返回结果为列表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解析器还有很多种其他类型</a:t>
            </a:r>
            <a:endParaRPr lang="en-US" altLang="zh-CN" dirty="0" smtClean="0"/>
          </a:p>
          <a:p>
            <a:r>
              <a:rPr lang="en-US" altLang="zh-CN" dirty="0" smtClean="0"/>
              <a:t>Find_all</a:t>
            </a:r>
            <a:r>
              <a:rPr lang="zh-CN" altLang="en-US" dirty="0" smtClean="0"/>
              <a:t>还有其他的参数，这里列举的是最常用的</a:t>
            </a:r>
            <a:endParaRPr lang="en-US" altLang="zh-CN" dirty="0" smtClean="0"/>
          </a:p>
          <a:p>
            <a:r>
              <a:rPr lang="zh-CN" altLang="en-US" dirty="0" smtClean="0"/>
              <a:t>需要注意的是返回结果为列表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35145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90727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310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48462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9173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77E8F4-36F5-42F3-8BF8-DD642CEEF78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26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70356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4386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2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2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56346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189623-8E44-4415-90F1-DA466A236E12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AF5AB4-4238-4BBC-90B4-FCE121BFA33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8850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0" y="-1"/>
            <a:ext cx="9144000" cy="52798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47"/>
          <p:cNvSpPr/>
          <p:nvPr userDrawn="1"/>
        </p:nvSpPr>
        <p:spPr>
          <a:xfrm rot="2700000">
            <a:off x="488189" y="379561"/>
            <a:ext cx="216704" cy="216704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47"/>
          <p:cNvSpPr/>
          <p:nvPr userDrawn="1"/>
        </p:nvSpPr>
        <p:spPr>
          <a:xfrm rot="2700000">
            <a:off x="469274" y="712765"/>
            <a:ext cx="108352" cy="108352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47"/>
          <p:cNvSpPr/>
          <p:nvPr userDrawn="1"/>
        </p:nvSpPr>
        <p:spPr>
          <a:xfrm rot="18900000" flipV="1">
            <a:off x="132264" y="388006"/>
            <a:ext cx="298169" cy="298169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47"/>
          <p:cNvSpPr/>
          <p:nvPr userDrawn="1"/>
        </p:nvSpPr>
        <p:spPr>
          <a:xfrm rot="2700000">
            <a:off x="290580" y="602328"/>
            <a:ext cx="136370" cy="136370"/>
          </a:xfrm>
          <a:custGeom>
            <a:avLst/>
            <a:gdLst>
              <a:gd name="connsiteX0" fmla="*/ 0 w 416623"/>
              <a:gd name="connsiteY0" fmla="*/ 0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  <a:gd name="connsiteX4" fmla="*/ 0 w 416623"/>
              <a:gd name="connsiteY4" fmla="*/ 0 h 416623"/>
              <a:gd name="connsiteX0" fmla="*/ 0 w 416623"/>
              <a:gd name="connsiteY0" fmla="*/ 416623 h 416623"/>
              <a:gd name="connsiteX1" fmla="*/ 416623 w 416623"/>
              <a:gd name="connsiteY1" fmla="*/ 0 h 416623"/>
              <a:gd name="connsiteX2" fmla="*/ 416623 w 416623"/>
              <a:gd name="connsiteY2" fmla="*/ 416623 h 416623"/>
              <a:gd name="connsiteX3" fmla="*/ 0 w 416623"/>
              <a:gd name="connsiteY3" fmla="*/ 416623 h 4166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16623" h="416623">
                <a:moveTo>
                  <a:pt x="0" y="416623"/>
                </a:moveTo>
                <a:lnTo>
                  <a:pt x="416623" y="0"/>
                </a:lnTo>
                <a:lnTo>
                  <a:pt x="416623" y="416623"/>
                </a:lnTo>
                <a:lnTo>
                  <a:pt x="0" y="416623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8168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6447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1388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0851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14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06521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35716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7961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592ADA-4250-4FCF-A651-0F312BFFC3F1}" type="datetimeFigureOut">
              <a:rPr lang="zh-CN" altLang="en-US" smtClean="0"/>
              <a:t>18/12/23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DBEC0-2DB8-4133-8823-AC5F1478E71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57884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4" Type="http://schemas.openxmlformats.org/officeDocument/2006/relationships/hyperlink" Target="http://www.guoxuedashi.com/zidian/5416.html" TargetMode="External"/><Relationship Id="rId5" Type="http://schemas.openxmlformats.org/officeDocument/2006/relationships/image" Target="../media/image8.png"/><Relationship Id="rId1" Type="http://schemas.openxmlformats.org/officeDocument/2006/relationships/themeOverride" Target="../theme/themeOverride9.x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hyperlink" Target="http://www.guoxuedashi.com/kangxi/pic.php?f=dzd&amp;p=632" TargetMode="External"/><Relationship Id="rId5" Type="http://schemas.openxmlformats.org/officeDocument/2006/relationships/image" Target="../media/image9.png"/><Relationship Id="rId1" Type="http://schemas.openxmlformats.org/officeDocument/2006/relationships/themeOverride" Target="../theme/themeOverride10.x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1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hyperlink" Target="https://scrapy-chs.readthedocs.io/zh_CN/0.24/intro/tutorial.html" TargetMode="External"/><Relationship Id="rId1" Type="http://schemas.openxmlformats.org/officeDocument/2006/relationships/themeOverride" Target="../theme/themeOverride12.xml"/><Relationship Id="rId2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4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0.jpg"/><Relationship Id="rId1" Type="http://schemas.openxmlformats.org/officeDocument/2006/relationships/themeOverride" Target="../theme/themeOverride16.x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7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18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11.gif"/><Relationship Id="rId1" Type="http://schemas.openxmlformats.org/officeDocument/2006/relationships/themeOverride" Target="../theme/themeOverride19.x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Relationship Id="rId1" Type="http://schemas.openxmlformats.org/officeDocument/2006/relationships/themeOverride" Target="../theme/themeOverride20.x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15.png"/><Relationship Id="rId1" Type="http://schemas.openxmlformats.org/officeDocument/2006/relationships/themeOverride" Target="../theme/themeOverride21.x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16.png"/><Relationship Id="rId1" Type="http://schemas.openxmlformats.org/officeDocument/2006/relationships/themeOverride" Target="../theme/themeOverride22.x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3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4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5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26.x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6" Type="http://schemas.openxmlformats.org/officeDocument/2006/relationships/image" Target="../media/image21.emf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emf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themeOverride" Target="../theme/themeOverride3.xml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hyperlink" Target="http://www.guoxuedashi.com/xingshi/" TargetMode="External"/><Relationship Id="rId5" Type="http://schemas.openxmlformats.org/officeDocument/2006/relationships/image" Target="../media/image1.png"/><Relationship Id="rId1" Type="http://schemas.openxmlformats.org/officeDocument/2006/relationships/themeOverride" Target="../theme/themeOverride4.xml"/><Relationship Id="rId2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4" Type="http://schemas.openxmlformats.org/officeDocument/2006/relationships/hyperlink" Target="http://www.guoxuedashi.com/xingshi/" TargetMode="External"/><Relationship Id="rId5" Type="http://schemas.openxmlformats.org/officeDocument/2006/relationships/image" Target="../media/image2.png"/><Relationship Id="rId1" Type="http://schemas.openxmlformats.org/officeDocument/2006/relationships/themeOverride" Target="../theme/themeOverride5.xml"/><Relationship Id="rId2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4" Type="http://schemas.openxmlformats.org/officeDocument/2006/relationships/hyperlink" Target="http://www.guoxuedashi.com/xingshi/" TargetMode="External"/><Relationship Id="rId5" Type="http://schemas.openxmlformats.org/officeDocument/2006/relationships/image" Target="../media/image3.png"/><Relationship Id="rId1" Type="http://schemas.openxmlformats.org/officeDocument/2006/relationships/themeOverride" Target="../theme/themeOverride6.xm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uoxuedashi.com/xingshi/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4" Type="http://schemas.openxmlformats.org/officeDocument/2006/relationships/hyperlink" Target="http://www.guoxuedashi.com/zidian/" TargetMode="External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1" Type="http://schemas.openxmlformats.org/officeDocument/2006/relationships/themeOverride" Target="../theme/themeOverride7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hyperlink" Target="http://www.guoxuedashi.com/zidian/py/a.html" TargetMode="External"/><Relationship Id="rId5" Type="http://schemas.openxmlformats.org/officeDocument/2006/relationships/image" Target="../media/image7.png"/><Relationship Id="rId1" Type="http://schemas.openxmlformats.org/officeDocument/2006/relationships/themeOverride" Target="../theme/themeOverride8.x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-950112" y="-552328"/>
            <a:ext cx="3197376" cy="15986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6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"/>
          <p:cNvSpPr/>
          <p:nvPr/>
        </p:nvSpPr>
        <p:spPr>
          <a:xfrm rot="5400000">
            <a:off x="-335752" y="1125526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2"/>
          <p:cNvSpPr/>
          <p:nvPr/>
        </p:nvSpPr>
        <p:spPr>
          <a:xfrm rot="5400000">
            <a:off x="440446" y="159020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2"/>
          <p:cNvSpPr/>
          <p:nvPr/>
        </p:nvSpPr>
        <p:spPr>
          <a:xfrm rot="5400000">
            <a:off x="315136" y="412526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2"/>
          <p:cNvSpPr/>
          <p:nvPr/>
        </p:nvSpPr>
        <p:spPr>
          <a:xfrm rot="5400000">
            <a:off x="906560" y="1928305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2"/>
          <p:cNvSpPr/>
          <p:nvPr/>
        </p:nvSpPr>
        <p:spPr>
          <a:xfrm rot="5400000">
            <a:off x="906560" y="2456469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2"/>
          <p:cNvSpPr/>
          <p:nvPr/>
        </p:nvSpPr>
        <p:spPr>
          <a:xfrm rot="5400000">
            <a:off x="440446" y="239194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2"/>
          <p:cNvSpPr/>
          <p:nvPr/>
        </p:nvSpPr>
        <p:spPr>
          <a:xfrm rot="5400000">
            <a:off x="367402" y="3265808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2"/>
          <p:cNvSpPr/>
          <p:nvPr/>
        </p:nvSpPr>
        <p:spPr>
          <a:xfrm rot="5400000">
            <a:off x="486335" y="425795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2"/>
          <p:cNvSpPr/>
          <p:nvPr/>
        </p:nvSpPr>
        <p:spPr>
          <a:xfrm rot="5400000">
            <a:off x="-335752" y="4444812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2"/>
          <p:cNvSpPr/>
          <p:nvPr/>
        </p:nvSpPr>
        <p:spPr>
          <a:xfrm rot="5400000">
            <a:off x="486335" y="4918502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2"/>
          <p:cNvSpPr/>
          <p:nvPr/>
        </p:nvSpPr>
        <p:spPr>
          <a:xfrm rot="5400000">
            <a:off x="795492" y="460875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2"/>
          <p:cNvSpPr/>
          <p:nvPr/>
        </p:nvSpPr>
        <p:spPr>
          <a:xfrm rot="5400000">
            <a:off x="1106720" y="4305215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"/>
          <p:cNvSpPr/>
          <p:nvPr/>
        </p:nvSpPr>
        <p:spPr>
          <a:xfrm rot="5400000">
            <a:off x="1104649" y="368780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矩形 2"/>
          <p:cNvSpPr/>
          <p:nvPr/>
        </p:nvSpPr>
        <p:spPr>
          <a:xfrm rot="5400000">
            <a:off x="-233773" y="3135261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"/>
          <p:cNvSpPr/>
          <p:nvPr/>
        </p:nvSpPr>
        <p:spPr>
          <a:xfrm rot="5400000">
            <a:off x="-457281" y="119735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 2"/>
          <p:cNvSpPr/>
          <p:nvPr/>
        </p:nvSpPr>
        <p:spPr>
          <a:xfrm rot="5400000">
            <a:off x="151528" y="15026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"/>
          <p:cNvSpPr/>
          <p:nvPr/>
        </p:nvSpPr>
        <p:spPr>
          <a:xfrm rot="5400000">
            <a:off x="151528" y="252347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"/>
          <p:cNvSpPr/>
          <p:nvPr/>
        </p:nvSpPr>
        <p:spPr>
          <a:xfrm rot="5400000">
            <a:off x="-75391" y="3863968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2"/>
          <p:cNvSpPr/>
          <p:nvPr/>
        </p:nvSpPr>
        <p:spPr>
          <a:xfrm rot="5400000">
            <a:off x="1306481" y="1479337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2"/>
          <p:cNvSpPr/>
          <p:nvPr/>
        </p:nvSpPr>
        <p:spPr>
          <a:xfrm rot="5400000">
            <a:off x="-700570" y="1070967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2"/>
          <p:cNvSpPr/>
          <p:nvPr/>
        </p:nvSpPr>
        <p:spPr>
          <a:xfrm rot="5400000">
            <a:off x="-407031" y="2913873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2"/>
          <p:cNvSpPr/>
          <p:nvPr/>
        </p:nvSpPr>
        <p:spPr>
          <a:xfrm rot="5400000">
            <a:off x="361002" y="4020142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 2"/>
          <p:cNvSpPr/>
          <p:nvPr/>
        </p:nvSpPr>
        <p:spPr>
          <a:xfrm rot="5400000">
            <a:off x="1277524" y="3061881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2"/>
          <p:cNvSpPr/>
          <p:nvPr/>
        </p:nvSpPr>
        <p:spPr>
          <a:xfrm rot="5400000">
            <a:off x="1747240" y="2233233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2"/>
          <p:cNvSpPr/>
          <p:nvPr/>
        </p:nvSpPr>
        <p:spPr>
          <a:xfrm rot="5400000">
            <a:off x="1687430" y="2829651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2"/>
          <p:cNvSpPr/>
          <p:nvPr/>
        </p:nvSpPr>
        <p:spPr>
          <a:xfrm rot="5400000">
            <a:off x="1501312" y="4527089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2"/>
          <p:cNvSpPr/>
          <p:nvPr/>
        </p:nvSpPr>
        <p:spPr>
          <a:xfrm rot="5400000">
            <a:off x="1164999" y="5043965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2"/>
          <p:cNvSpPr/>
          <p:nvPr/>
        </p:nvSpPr>
        <p:spPr>
          <a:xfrm rot="5400000">
            <a:off x="-470723" y="2550230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矩形 2"/>
          <p:cNvSpPr/>
          <p:nvPr/>
        </p:nvSpPr>
        <p:spPr>
          <a:xfrm rot="5400000">
            <a:off x="197724" y="4516526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2"/>
          <p:cNvSpPr/>
          <p:nvPr/>
        </p:nvSpPr>
        <p:spPr>
          <a:xfrm rot="5400000">
            <a:off x="176184" y="1235392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矩形 2"/>
          <p:cNvSpPr/>
          <p:nvPr/>
        </p:nvSpPr>
        <p:spPr>
          <a:xfrm rot="5400000">
            <a:off x="1184628" y="2196878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2"/>
          <p:cNvSpPr/>
          <p:nvPr/>
        </p:nvSpPr>
        <p:spPr>
          <a:xfrm rot="5400000">
            <a:off x="1226534" y="542473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2"/>
          <p:cNvSpPr/>
          <p:nvPr/>
        </p:nvSpPr>
        <p:spPr>
          <a:xfrm rot="16200000">
            <a:off x="7402359" y="1913156"/>
            <a:ext cx="2340562" cy="117028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矩形 2"/>
          <p:cNvSpPr/>
          <p:nvPr/>
        </p:nvSpPr>
        <p:spPr>
          <a:xfrm rot="16200000">
            <a:off x="8150524" y="3620765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2"/>
          <p:cNvSpPr/>
          <p:nvPr/>
        </p:nvSpPr>
        <p:spPr>
          <a:xfrm rot="16200000">
            <a:off x="7913119" y="3425486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2"/>
          <p:cNvSpPr/>
          <p:nvPr/>
        </p:nvSpPr>
        <p:spPr>
          <a:xfrm rot="16200000">
            <a:off x="7539660" y="4355011"/>
            <a:ext cx="1302985" cy="65026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矩形 2"/>
          <p:cNvSpPr/>
          <p:nvPr/>
        </p:nvSpPr>
        <p:spPr>
          <a:xfrm rot="16200000">
            <a:off x="7704062" y="3216430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2"/>
          <p:cNvSpPr/>
          <p:nvPr/>
        </p:nvSpPr>
        <p:spPr>
          <a:xfrm rot="16200000">
            <a:off x="7704062" y="2688266"/>
            <a:ext cx="547159" cy="2730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矩形 2"/>
          <p:cNvSpPr/>
          <p:nvPr/>
        </p:nvSpPr>
        <p:spPr>
          <a:xfrm rot="16200000">
            <a:off x="7913119" y="2623742"/>
            <a:ext cx="804216" cy="40210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矩形 2"/>
          <p:cNvSpPr/>
          <p:nvPr/>
        </p:nvSpPr>
        <p:spPr>
          <a:xfrm rot="16200000">
            <a:off x="7696061" y="1605865"/>
            <a:ext cx="1094318" cy="54612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矩形 2"/>
          <p:cNvSpPr/>
          <p:nvPr/>
        </p:nvSpPr>
        <p:spPr>
          <a:xfrm rot="16200000">
            <a:off x="8051961" y="850689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矩形 2"/>
          <p:cNvSpPr/>
          <p:nvPr/>
        </p:nvSpPr>
        <p:spPr>
          <a:xfrm rot="16200000">
            <a:off x="8150524" y="301479"/>
            <a:ext cx="1343009" cy="671506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2"/>
          <p:cNvSpPr/>
          <p:nvPr/>
        </p:nvSpPr>
        <p:spPr>
          <a:xfrm rot="16200000">
            <a:off x="8051961" y="190138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2"/>
          <p:cNvSpPr/>
          <p:nvPr/>
        </p:nvSpPr>
        <p:spPr>
          <a:xfrm rot="16200000">
            <a:off x="7742804" y="499881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2"/>
          <p:cNvSpPr/>
          <p:nvPr/>
        </p:nvSpPr>
        <p:spPr>
          <a:xfrm rot="16200000">
            <a:off x="7439845" y="807552"/>
            <a:ext cx="611216" cy="3050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2"/>
          <p:cNvSpPr/>
          <p:nvPr/>
        </p:nvSpPr>
        <p:spPr>
          <a:xfrm rot="16200000">
            <a:off x="7433647" y="1420840"/>
            <a:ext cx="619485" cy="30915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矩形 2"/>
          <p:cNvSpPr/>
          <p:nvPr/>
        </p:nvSpPr>
        <p:spPr>
          <a:xfrm rot="16200000">
            <a:off x="8456467" y="1814992"/>
            <a:ext cx="935087" cy="4675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2"/>
          <p:cNvSpPr/>
          <p:nvPr/>
        </p:nvSpPr>
        <p:spPr>
          <a:xfrm rot="16200000">
            <a:off x="7785940" y="4383500"/>
            <a:ext cx="1829122" cy="9145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矩形 2"/>
          <p:cNvSpPr/>
          <p:nvPr/>
        </p:nvSpPr>
        <p:spPr>
          <a:xfrm rot="16200000">
            <a:off x="8427737" y="3626393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矩形 2"/>
          <p:cNvSpPr/>
          <p:nvPr/>
        </p:nvSpPr>
        <p:spPr>
          <a:xfrm rot="16200000">
            <a:off x="8427737" y="2605608"/>
            <a:ext cx="578516" cy="28871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007DA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矩形 2"/>
          <p:cNvSpPr/>
          <p:nvPr/>
        </p:nvSpPr>
        <p:spPr>
          <a:xfrm rot="16200000">
            <a:off x="8276086" y="1076191"/>
            <a:ext cx="957086" cy="4776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矩形 2"/>
          <p:cNvSpPr/>
          <p:nvPr/>
        </p:nvSpPr>
        <p:spPr>
          <a:xfrm rot="16200000">
            <a:off x="7491229" y="3814035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矩形 2"/>
          <p:cNvSpPr/>
          <p:nvPr/>
        </p:nvSpPr>
        <p:spPr>
          <a:xfrm rot="16200000">
            <a:off x="7286929" y="3063551"/>
            <a:ext cx="2571422" cy="1283279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矩形 2"/>
          <p:cNvSpPr/>
          <p:nvPr/>
        </p:nvSpPr>
        <p:spPr>
          <a:xfrm rot="16200000">
            <a:off x="8165890" y="1805786"/>
            <a:ext cx="1398922" cy="69813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9" name="矩形 2"/>
          <p:cNvSpPr/>
          <p:nvPr/>
        </p:nvSpPr>
        <p:spPr>
          <a:xfrm rot="16200000">
            <a:off x="7703908" y="852253"/>
            <a:ext cx="1092871" cy="54540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2"/>
          <p:cNvSpPr/>
          <p:nvPr/>
        </p:nvSpPr>
        <p:spPr>
          <a:xfrm rot="16200000">
            <a:off x="7135069" y="4083577"/>
            <a:ext cx="546433" cy="27270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2"/>
          <p:cNvSpPr/>
          <p:nvPr/>
        </p:nvSpPr>
        <p:spPr>
          <a:xfrm rot="16200000">
            <a:off x="7258114" y="1919896"/>
            <a:ext cx="302735" cy="151081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2" name="矩形 2"/>
          <p:cNvSpPr/>
          <p:nvPr/>
        </p:nvSpPr>
        <p:spPr>
          <a:xfrm rot="16200000">
            <a:off x="7281990" y="2426460"/>
            <a:ext cx="360071" cy="17969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2"/>
          <p:cNvSpPr/>
          <p:nvPr/>
        </p:nvSpPr>
        <p:spPr>
          <a:xfrm rot="16200000">
            <a:off x="7396060" y="760750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4" name="矩形 2"/>
          <p:cNvSpPr/>
          <p:nvPr/>
        </p:nvSpPr>
        <p:spPr>
          <a:xfrm rot="16200000">
            <a:off x="7563822" y="159758"/>
            <a:ext cx="428960" cy="21407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5" name="矩形 2"/>
          <p:cNvSpPr/>
          <p:nvPr/>
        </p:nvSpPr>
        <p:spPr>
          <a:xfrm rot="16200000">
            <a:off x="7745609" y="1926117"/>
            <a:ext cx="1882895" cy="94145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矩形 2"/>
          <p:cNvSpPr/>
          <p:nvPr/>
        </p:nvSpPr>
        <p:spPr>
          <a:xfrm rot="16200000">
            <a:off x="8071565" y="457024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矩形 2"/>
          <p:cNvSpPr/>
          <p:nvPr/>
        </p:nvSpPr>
        <p:spPr>
          <a:xfrm rot="16200000">
            <a:off x="8093105" y="3738158"/>
            <a:ext cx="888492" cy="44424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矩形 2"/>
          <p:cNvSpPr/>
          <p:nvPr/>
        </p:nvSpPr>
        <p:spPr>
          <a:xfrm rot="16200000">
            <a:off x="7444988" y="2956836"/>
            <a:ext cx="528165" cy="26408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3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矩形 2"/>
          <p:cNvSpPr/>
          <p:nvPr/>
        </p:nvSpPr>
        <p:spPr>
          <a:xfrm rot="16200000">
            <a:off x="7670838" y="4745366"/>
            <a:ext cx="260409" cy="12995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0" name="矩形 2"/>
          <p:cNvSpPr/>
          <p:nvPr/>
        </p:nvSpPr>
        <p:spPr>
          <a:xfrm rot="16200000">
            <a:off x="6602252" y="1252110"/>
            <a:ext cx="221029" cy="110305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2">
              <a:lumMod val="75000"/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矩形 2"/>
          <p:cNvSpPr/>
          <p:nvPr/>
        </p:nvSpPr>
        <p:spPr>
          <a:xfrm rot="16200000">
            <a:off x="6789362" y="863370"/>
            <a:ext cx="346918" cy="17313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矩形 2"/>
          <p:cNvSpPr/>
          <p:nvPr/>
        </p:nvSpPr>
        <p:spPr>
          <a:xfrm rot="5400000">
            <a:off x="2373847" y="3995607"/>
            <a:ext cx="151366" cy="75540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noFill/>
          <a:ln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3" name="矩形 2"/>
          <p:cNvSpPr/>
          <p:nvPr/>
        </p:nvSpPr>
        <p:spPr>
          <a:xfrm rot="5400000">
            <a:off x="2143823" y="4294172"/>
            <a:ext cx="223729" cy="111653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bg2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2"/>
          <p:cNvSpPr/>
          <p:nvPr/>
        </p:nvSpPr>
        <p:spPr>
          <a:xfrm rot="5400000">
            <a:off x="954577" y="553142"/>
            <a:ext cx="2388807" cy="1192144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9" name="矩形 2"/>
          <p:cNvSpPr/>
          <p:nvPr/>
        </p:nvSpPr>
        <p:spPr>
          <a:xfrm rot="16200000" flipH="1">
            <a:off x="5815089" y="1807217"/>
            <a:ext cx="4052969" cy="2147308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0" name="矩形 2"/>
          <p:cNvSpPr/>
          <p:nvPr/>
        </p:nvSpPr>
        <p:spPr>
          <a:xfrm rot="16200000" flipH="1">
            <a:off x="5726344" y="181545"/>
            <a:ext cx="2384235" cy="118986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矩形 2"/>
          <p:cNvSpPr/>
          <p:nvPr/>
        </p:nvSpPr>
        <p:spPr>
          <a:xfrm rot="16200000">
            <a:off x="6556517" y="2723944"/>
            <a:ext cx="3610375" cy="1805192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rgbClr val="EEECE1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矩形 2"/>
          <p:cNvSpPr/>
          <p:nvPr/>
        </p:nvSpPr>
        <p:spPr>
          <a:xfrm rot="16200000">
            <a:off x="6187228" y="3832378"/>
            <a:ext cx="940772" cy="470387"/>
          </a:xfrm>
          <a:custGeom>
            <a:avLst/>
            <a:gdLst/>
            <a:ahLst/>
            <a:cxnLst/>
            <a:rect l="l" t="t" r="r" b="b"/>
            <a:pathLst>
              <a:path w="421675" h="210838">
                <a:moveTo>
                  <a:pt x="210838" y="0"/>
                </a:moveTo>
                <a:lnTo>
                  <a:pt x="421675" y="210838"/>
                </a:lnTo>
                <a:lnTo>
                  <a:pt x="0" y="210838"/>
                </a:lnTo>
                <a:close/>
              </a:path>
            </a:pathLst>
          </a:custGeom>
          <a:solidFill>
            <a:schemeClr val="accent4">
              <a:lumMod val="60000"/>
              <a:lumOff val="40000"/>
              <a:alpha val="30196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92672" y="1595330"/>
            <a:ext cx="552894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5400" b="1" dirty="0" smtClean="0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爬虫项目汇报</a:t>
            </a:r>
            <a:endParaRPr lang="zh-CN" altLang="en-US" sz="5400" b="1" dirty="0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TextBox 4">
            <a:extLst>
              <a:ext uri="{FF2B5EF4-FFF2-40B4-BE49-F238E27FC236}">
                <a16:creationId xmlns="" xmlns:a16="http://schemas.microsoft.com/office/drawing/2014/main" id="{5DEECCAA-D6F1-4627-8080-79F9C1F9E23C}"/>
              </a:ext>
            </a:extLst>
          </p:cNvPr>
          <p:cNvSpPr txBox="1"/>
          <p:nvPr/>
        </p:nvSpPr>
        <p:spPr>
          <a:xfrm>
            <a:off x="2771800" y="2715766"/>
            <a:ext cx="37586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周楚婷、李聪媛、刘雅琳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51191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6000"/>
    </mc:Choice>
    <mc:Fallback xmlns="">
      <p:transition xmlns:p14="http://schemas.microsoft.com/office/powerpoint/2010/main" advTm="6000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0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4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1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2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9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5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6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9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0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1" presetID="2" presetClass="entr" presetSubtype="2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5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2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3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7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3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5" fill="hold">
                            <p:stCondLst>
                              <p:cond delay="1500"/>
                            </p:stCondLst>
                            <p:childTnLst>
                              <p:par>
                                <p:cTn id="286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8571"/>
                                  </p:iterate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88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89" dur="455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0" dur="45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156" decel="50000" autoRev="1" fill="hold">
                                          <p:stCondLst>
                                            <p:cond delay="455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36" fill="hold">
                                          <p:stCondLst>
                                            <p:cond delay="8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3" fill="hold">
                            <p:stCondLst>
                              <p:cond delay="3929"/>
                            </p:stCondLst>
                            <p:childTnLst>
                              <p:par>
                                <p:cTn id="294" presetID="56" presetClass="entr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545"/>
                                  </p:iterate>
                                  <p:childTnLst>
                                    <p:set>
                                      <p:cBhvr>
                                        <p:cTn id="2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96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97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9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9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300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3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4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7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8" presetID="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0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1" dur="6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2" presetID="2" presetClass="entr" presetSubtype="2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6" presetID="2" presetClass="entr" presetSubtype="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9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69" grpId="0" animBg="1"/>
      <p:bldP spid="70" grpId="0" animBg="1"/>
      <p:bldP spid="71" grpId="0" animBg="1"/>
      <p:bldP spid="72" grpId="0" animBg="1"/>
      <p:bldP spid="73" grpId="0" animBg="1"/>
      <p:bldP spid="77" grpId="0" animBg="1"/>
      <p:bldP spid="78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  <p:bldP spid="102" grpId="0" animBg="1"/>
      <p:bldP spid="103" grpId="0" animBg="1"/>
      <p:bldP spid="104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10" grpId="0" animBg="1"/>
      <p:bldP spid="111" grpId="0" animBg="1"/>
      <p:bldP spid="112" grpId="0" animBg="1"/>
      <p:bldP spid="113" grpId="0" animBg="1"/>
      <p:bldP spid="116" grpId="0" animBg="1"/>
      <p:bldP spid="119" grpId="0" animBg="1"/>
      <p:bldP spid="120" grpId="0" animBg="1"/>
      <p:bldP spid="123" grpId="0" animBg="1"/>
      <p:bldP spid="124" grpId="0" animBg="1"/>
      <p:bldP spid="5" grpId="0"/>
      <p:bldP spid="118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930601" y="2571750"/>
            <a:ext cx="417263" cy="228018"/>
            <a:chOff x="6151055" y="2255757"/>
            <a:chExt cx="417263" cy="228018"/>
          </a:xfrm>
        </p:grpSpPr>
        <p:sp>
          <p:nvSpPr>
            <p:cNvPr id="23" name="燕尾形 22"/>
            <p:cNvSpPr/>
            <p:nvPr/>
          </p:nvSpPr>
          <p:spPr>
            <a:xfrm>
              <a:off x="6151055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340300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611560" y="123478"/>
            <a:ext cx="75608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网页二：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汉语字典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u="sng" dirty="0" smtClean="0">
                <a:hlinkClick r:id="rId4"/>
              </a:rPr>
              <a:t>http://www.guoxuedashi.com/zidian/5416.html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3" name="图片 2" descr="屏幕快照 2018-12-18 下午11.59.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6457" y="699542"/>
            <a:ext cx="5067991" cy="43204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27584" y="1153076"/>
            <a:ext cx="1620957" cy="33855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汉字的具体解释</a:t>
            </a:r>
            <a:endParaRPr kumimoji="1" lang="zh-CN" altLang="en-US" sz="1600" dirty="0"/>
          </a:p>
        </p:txBody>
      </p:sp>
      <p:grpSp>
        <p:nvGrpSpPr>
          <p:cNvPr id="17" name="组 16"/>
          <p:cNvGrpSpPr/>
          <p:nvPr/>
        </p:nvGrpSpPr>
        <p:grpSpPr>
          <a:xfrm>
            <a:off x="179512" y="1031229"/>
            <a:ext cx="576064" cy="604417"/>
            <a:chOff x="179512" y="887213"/>
            <a:chExt cx="576064" cy="604417"/>
          </a:xfrm>
        </p:grpSpPr>
        <p:grpSp>
          <p:nvGrpSpPr>
            <p:cNvPr id="22" name="组合 9"/>
            <p:cNvGrpSpPr/>
            <p:nvPr/>
          </p:nvGrpSpPr>
          <p:grpSpPr>
            <a:xfrm>
              <a:off x="179512" y="887213"/>
              <a:ext cx="576064" cy="604417"/>
              <a:chOff x="8051785" y="947066"/>
              <a:chExt cx="826543" cy="826543"/>
            </a:xfrm>
          </p:grpSpPr>
          <p:sp>
            <p:nvSpPr>
              <p:cNvPr id="26" name="椭圆 25"/>
              <p:cNvSpPr/>
              <p:nvPr/>
            </p:nvSpPr>
            <p:spPr>
              <a:xfrm>
                <a:off x="8051785" y="947066"/>
                <a:ext cx="826543" cy="826543"/>
              </a:xfrm>
              <a:prstGeom prst="ellipse">
                <a:avLst/>
              </a:prstGeom>
              <a:noFill/>
              <a:ln w="12700" cmpd="sng">
                <a:solidFill>
                  <a:srgbClr val="C1AFE6"/>
                </a:solidFill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898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7" name="椭圆 26"/>
              <p:cNvSpPr/>
              <p:nvPr/>
            </p:nvSpPr>
            <p:spPr>
              <a:xfrm>
                <a:off x="8139438" y="1034719"/>
                <a:ext cx="651236" cy="651236"/>
              </a:xfrm>
              <a:prstGeom prst="ellipse">
                <a:avLst/>
              </a:prstGeom>
              <a:solidFill>
                <a:srgbClr val="C1AFE6"/>
              </a:solidFill>
              <a:ln w="28575" cmpd="sng">
                <a:solidFill>
                  <a:srgbClr val="C1AFE6"/>
                </a:solidFill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89800"/>
                  </a:solidFill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25" name="文本框 24"/>
            <p:cNvSpPr txBox="1"/>
            <p:nvPr/>
          </p:nvSpPr>
          <p:spPr>
            <a:xfrm>
              <a:off x="323528" y="987574"/>
              <a:ext cx="288032" cy="400110"/>
            </a:xfrm>
            <a:prstGeom prst="rect">
              <a:avLst/>
            </a:prstGeom>
            <a:noFill/>
            <a:ln>
              <a:solidFill>
                <a:srgbClr val="C1AFE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zh-CN" sz="20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650707" y="1851670"/>
            <a:ext cx="2121093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zh-CN" altLang="en-US" sz="1600" dirty="0" smtClean="0"/>
              <a:t>网页的第三级：</a:t>
            </a:r>
            <a:endParaRPr kumimoji="1" lang="en-US" altLang="zh-CN" sz="1600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1600" dirty="0" smtClean="0"/>
              <a:t>分三部分爬取页面</a:t>
            </a:r>
            <a:endParaRPr kumimoji="1" lang="en-US" altLang="zh-CN" sz="1600" dirty="0" smtClean="0"/>
          </a:p>
          <a:p>
            <a:pPr>
              <a:lnSpc>
                <a:spcPct val="150000"/>
              </a:lnSpc>
            </a:pPr>
            <a:r>
              <a:rPr kumimoji="1" lang="en-US" altLang="zh-CN" sz="1600" dirty="0"/>
              <a:t> </a:t>
            </a:r>
            <a:r>
              <a:rPr kumimoji="1" lang="en-US" altLang="zh-CN" sz="1600" dirty="0" smtClean="0"/>
              <a:t>    </a:t>
            </a:r>
            <a:r>
              <a:rPr kumimoji="1" lang="zh-CN" altLang="en-US" sz="1600" dirty="0" smtClean="0"/>
              <a:t>信息并存储</a:t>
            </a:r>
            <a:endParaRPr kumimoji="1" lang="en-US" altLang="zh-CN" sz="1600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sz="1600" dirty="0" smtClean="0"/>
              <a:t>获取网页上的链接</a:t>
            </a:r>
            <a:endParaRPr kumimoji="1" lang="en-US" altLang="zh-CN" sz="1600" dirty="0" smtClean="0"/>
          </a:p>
          <a:p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094764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714577" y="2593113"/>
            <a:ext cx="417263" cy="228018"/>
            <a:chOff x="6151055" y="2255757"/>
            <a:chExt cx="417263" cy="228018"/>
          </a:xfrm>
        </p:grpSpPr>
        <p:sp>
          <p:nvSpPr>
            <p:cNvPr id="23" name="燕尾形 22"/>
            <p:cNvSpPr/>
            <p:nvPr/>
          </p:nvSpPr>
          <p:spPr>
            <a:xfrm>
              <a:off x="6151055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340300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539552" y="123478"/>
            <a:ext cx="85324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网页二：汉语字典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u="sng" dirty="0">
                <a:hlinkClick r:id="rId4"/>
              </a:rPr>
              <a:t>http://www.guoxuedashi.com/kangxi/pic.php?f=dzd&amp;p=</a:t>
            </a:r>
            <a:r>
              <a:rPr lang="en-US" altLang="zh-CN" u="sng" dirty="0" smtClean="0">
                <a:hlinkClick r:id="rId4"/>
              </a:rPr>
              <a:t>632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 descr="屏幕快照 2018-12-19 下午10.47.16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25"/>
          <a:stretch/>
        </p:blipFill>
        <p:spPr>
          <a:xfrm>
            <a:off x="3129214" y="987574"/>
            <a:ext cx="5979290" cy="3528392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7584" y="1153076"/>
            <a:ext cx="595035" cy="33855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图片</a:t>
            </a:r>
            <a:endParaRPr kumimoji="1" lang="zh-CN" altLang="en-US" sz="1600" dirty="0"/>
          </a:p>
        </p:txBody>
      </p:sp>
      <p:grpSp>
        <p:nvGrpSpPr>
          <p:cNvPr id="16" name="组 15"/>
          <p:cNvGrpSpPr/>
          <p:nvPr/>
        </p:nvGrpSpPr>
        <p:grpSpPr>
          <a:xfrm>
            <a:off x="179512" y="1031229"/>
            <a:ext cx="576064" cy="604417"/>
            <a:chOff x="179512" y="887213"/>
            <a:chExt cx="576064" cy="604417"/>
          </a:xfrm>
        </p:grpSpPr>
        <p:grpSp>
          <p:nvGrpSpPr>
            <p:cNvPr id="17" name="组合 9"/>
            <p:cNvGrpSpPr/>
            <p:nvPr/>
          </p:nvGrpSpPr>
          <p:grpSpPr>
            <a:xfrm>
              <a:off x="179512" y="887213"/>
              <a:ext cx="576064" cy="604417"/>
              <a:chOff x="8051785" y="947066"/>
              <a:chExt cx="826543" cy="826543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8051785" y="947066"/>
                <a:ext cx="826543" cy="826543"/>
              </a:xfrm>
              <a:prstGeom prst="ellipse">
                <a:avLst/>
              </a:prstGeom>
              <a:noFill/>
              <a:ln w="12700" cmpd="sng">
                <a:solidFill>
                  <a:srgbClr val="FDE1C3"/>
                </a:solidFill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898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26" name="椭圆 25"/>
              <p:cNvSpPr/>
              <p:nvPr/>
            </p:nvSpPr>
            <p:spPr>
              <a:xfrm>
                <a:off x="8139438" y="1034719"/>
                <a:ext cx="651236" cy="651236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28575" cmpd="sng">
                <a:solidFill>
                  <a:schemeClr val="accent5">
                    <a:lumMod val="60000"/>
                    <a:lumOff val="40000"/>
                  </a:schemeClr>
                </a:solidFill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89800"/>
                  </a:solidFill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22" name="文本框 21"/>
            <p:cNvSpPr txBox="1"/>
            <p:nvPr/>
          </p:nvSpPr>
          <p:spPr>
            <a:xfrm>
              <a:off x="323528" y="987574"/>
              <a:ext cx="288032" cy="400110"/>
            </a:xfrm>
            <a:prstGeom prst="rect">
              <a:avLst/>
            </a:prstGeom>
            <a:noFill/>
            <a:ln>
              <a:solidFill>
                <a:srgbClr val="FBD2A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zh-CN" sz="2000" dirty="0">
                  <a:solidFill>
                    <a:schemeClr val="bg1"/>
                  </a:solidFill>
                </a:rPr>
                <a:t>4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39553" y="2036596"/>
            <a:ext cx="2016223" cy="1360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 smtClean="0"/>
              <a:t>网页的第四级：</a:t>
            </a:r>
            <a:endParaRPr kumimoji="1" lang="en-US" altLang="zh-CN" sz="1600" dirty="0" smtClean="0"/>
          </a:p>
          <a:p>
            <a:pPr>
              <a:lnSpc>
                <a:spcPct val="130000"/>
              </a:lnSpc>
            </a:pPr>
            <a:r>
              <a:rPr kumimoji="1" lang="zh-CN" altLang="en-US" sz="1600" dirty="0" smtClean="0"/>
              <a:t>获取图片链接并与上级页面的汉字信息共同存储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5158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661077" y="2048383"/>
            <a:ext cx="2423096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项目进行过程</a:t>
            </a:r>
            <a:endParaRPr lang="zh-CN" altLang="en-US" sz="28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719392" y="1859852"/>
            <a:ext cx="844496" cy="855914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9817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/>
                  </a:solidFill>
                  <a:latin typeface="Swiss911 XCm BT" pitchFamily="34" charset="0"/>
                </a:rPr>
                <a:t>02</a:t>
              </a:r>
              <a:endParaRPr lang="zh-CN" altLang="en-US" sz="36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sp>
        <p:nvSpPr>
          <p:cNvPr id="138" name="文本框 137">
            <a:extLst>
              <a:ext uri="{FF2B5EF4-FFF2-40B4-BE49-F238E27FC236}">
                <a16:creationId xmlns="" xmlns:a16="http://schemas.microsoft.com/office/drawing/2014/main" id="{8E5A0284-0821-40F9-86AC-7E511B94EA91}"/>
              </a:ext>
            </a:extLst>
          </p:cNvPr>
          <p:cNvSpPr txBox="1"/>
          <p:nvPr/>
        </p:nvSpPr>
        <p:spPr>
          <a:xfrm>
            <a:off x="3574008" y="2676857"/>
            <a:ext cx="28702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/>
              <a:buChar char="u"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方法详解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/>
              <a:buChar char="u"/>
            </a:pPr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问题分析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633674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90486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250" tmFilter="0,0; .5, 1; 1, 1"/>
                                        <p:tgtEl>
                                          <p:spTgt spid="1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250" tmFilter="0,0; .5, 1; 1, 1"/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8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3131840" y="843558"/>
            <a:ext cx="5328592" cy="4176464"/>
          </a:xfrm>
          <a:prstGeom prst="roundRect">
            <a:avLst/>
          </a:prstGeom>
          <a:solidFill>
            <a:schemeClr val="lt1">
              <a:alpha val="57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419872" y="915566"/>
            <a:ext cx="5184576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一个失败的尝试－</a:t>
            </a:r>
            <a:r>
              <a:rPr kumimoji="1" lang="en-US" altLang="zh-CN" dirty="0" err="1" smtClean="0"/>
              <a:t>scrapy</a:t>
            </a:r>
            <a:r>
              <a:rPr kumimoji="1" lang="zh-CN" altLang="en-US" dirty="0" smtClean="0"/>
              <a:t>框架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sz="1600" dirty="0" smtClean="0"/>
              <a:t>基本架构：</a:t>
            </a:r>
            <a:endParaRPr kumimoji="1" lang="en-US" altLang="zh-CN" sz="1600" dirty="0" smtClean="0"/>
          </a:p>
          <a:p>
            <a:r>
              <a:rPr lang="en-US" altLang="zh-CN" sz="1600" dirty="0"/>
              <a:t>tutorial/</a:t>
            </a:r>
            <a:endParaRPr lang="zh-CN" altLang="zh-CN" sz="1600" dirty="0"/>
          </a:p>
          <a:p>
            <a:r>
              <a:rPr lang="en-US" altLang="zh-CN" sz="1600" dirty="0"/>
              <a:t>    </a:t>
            </a:r>
            <a:r>
              <a:rPr lang="en-US" altLang="zh-CN" sz="1600" dirty="0" err="1"/>
              <a:t>scrapy.cfg</a:t>
            </a:r>
            <a:endParaRPr lang="zh-CN" altLang="zh-CN" sz="1600" dirty="0"/>
          </a:p>
          <a:p>
            <a:r>
              <a:rPr lang="en-US" altLang="zh-CN" sz="1600" dirty="0"/>
              <a:t>    tutorial/</a:t>
            </a:r>
            <a:endParaRPr lang="zh-CN" altLang="zh-CN" sz="1600" dirty="0"/>
          </a:p>
          <a:p>
            <a:r>
              <a:rPr lang="en-US" altLang="zh-CN" sz="1600" dirty="0"/>
              <a:t>        __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__.py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items.py</a:t>
            </a:r>
            <a:r>
              <a:rPr lang="en-US" altLang="zh-CN" sz="1600" dirty="0"/>
              <a:t>         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pipelines.py</a:t>
            </a:r>
            <a:endParaRPr lang="zh-CN" altLang="zh-CN" sz="1600" dirty="0"/>
          </a:p>
          <a:p>
            <a:r>
              <a:rPr lang="en-US" altLang="zh-CN" sz="1600" dirty="0"/>
              <a:t>        </a:t>
            </a:r>
            <a:r>
              <a:rPr lang="en-US" altLang="zh-CN" sz="1600" dirty="0" err="1"/>
              <a:t>settings.py</a:t>
            </a:r>
            <a:endParaRPr lang="zh-CN" altLang="zh-CN" sz="1600" dirty="0"/>
          </a:p>
          <a:p>
            <a:r>
              <a:rPr lang="en-US" altLang="zh-CN" sz="1600" dirty="0"/>
              <a:t>        spiders/</a:t>
            </a:r>
            <a:endParaRPr lang="zh-CN" altLang="zh-CN" sz="1600" dirty="0"/>
          </a:p>
          <a:p>
            <a:r>
              <a:rPr lang="en-US" altLang="zh-CN" sz="1600" dirty="0"/>
              <a:t>            __</a:t>
            </a:r>
            <a:r>
              <a:rPr lang="en-US" altLang="zh-CN" sz="1600" dirty="0" err="1"/>
              <a:t>init</a:t>
            </a:r>
            <a:r>
              <a:rPr lang="en-US" altLang="zh-CN" sz="1600" dirty="0"/>
              <a:t>__.py</a:t>
            </a:r>
            <a:endParaRPr lang="zh-CN" altLang="zh-CN" sz="1600" dirty="0"/>
          </a:p>
          <a:p>
            <a:r>
              <a:rPr lang="en-US" altLang="zh-CN" sz="1600" dirty="0"/>
              <a:t>            ..</a:t>
            </a:r>
            <a:r>
              <a:rPr lang="en-US" altLang="zh-CN" sz="1600" dirty="0" smtClean="0"/>
              <a:t>.</a:t>
            </a:r>
          </a:p>
          <a:p>
            <a:r>
              <a:rPr lang="zh-CN" altLang="en-US" sz="1600" dirty="0" smtClean="0"/>
              <a:t>教学文档：</a:t>
            </a:r>
            <a:r>
              <a:rPr lang="en-US" altLang="zh-CN" sz="1600" u="sng" dirty="0" smtClean="0">
                <a:hlinkClick r:id="rId4"/>
              </a:rPr>
              <a:t>https</a:t>
            </a:r>
            <a:r>
              <a:rPr lang="en-US" altLang="zh-CN" sz="1600" u="sng" dirty="0">
                <a:hlinkClick r:id="rId4"/>
              </a:rPr>
              <a:t>://scrapy-chs.readthedocs.io/zh_CN/0.24/intro/tutorial.html</a:t>
            </a:r>
            <a:r>
              <a:rPr lang="zh-CN" altLang="zh-CN" sz="1600" dirty="0"/>
              <a:t> </a:t>
            </a:r>
            <a:endParaRPr kumimoji="1" lang="en-US" altLang="zh-CN" sz="1600" dirty="0" smtClean="0"/>
          </a:p>
        </p:txBody>
      </p:sp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683568" y="1131590"/>
            <a:ext cx="1809575" cy="1886677"/>
            <a:chOff x="0" y="0"/>
            <a:chExt cx="2754000" cy="2754000"/>
          </a:xfrm>
          <a:effectLst/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5" name="椭圆 29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/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30"/>
              <p:cNvSpPr>
                <a:spLocks noChangeAspect="1"/>
              </p:cNvSpPr>
              <p:nvPr/>
            </p:nvSpPr>
            <p:spPr bwMode="auto">
              <a:xfrm>
                <a:off x="225612" y="234570"/>
                <a:ext cx="2590856" cy="259085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noFill/>
                <a:round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438357" y="858686"/>
              <a:ext cx="1972607" cy="10333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爬虫方法的选择</a:t>
              </a:r>
              <a:endParaRPr lang="zh-CN" altLang="en-US" sz="2000" dirty="0">
                <a:solidFill>
                  <a:schemeClr val="bg1"/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215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学习探索阶段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683568" y="3363838"/>
            <a:ext cx="1656184" cy="432048"/>
            <a:chOff x="683568" y="3363838"/>
            <a:chExt cx="1656184" cy="432048"/>
          </a:xfrm>
        </p:grpSpPr>
        <p:sp>
          <p:nvSpPr>
            <p:cNvPr id="37" name="圆角矩形 36"/>
            <p:cNvSpPr/>
            <p:nvPr/>
          </p:nvSpPr>
          <p:spPr>
            <a:xfrm>
              <a:off x="683568" y="3363838"/>
              <a:ext cx="1656184" cy="432048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55576" y="3426554"/>
              <a:ext cx="15841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简单、好理解</a:t>
              </a:r>
              <a:endParaRPr kumimoji="1" lang="zh-CN" altLang="en-US" dirty="0"/>
            </a:p>
          </p:txBody>
        </p:sp>
      </p:grpSp>
      <p:grpSp>
        <p:nvGrpSpPr>
          <p:cNvPr id="8" name="组 7"/>
          <p:cNvGrpSpPr/>
          <p:nvPr/>
        </p:nvGrpSpPr>
        <p:grpSpPr>
          <a:xfrm>
            <a:off x="683568" y="4011910"/>
            <a:ext cx="1728192" cy="720080"/>
            <a:chOff x="683568" y="4011910"/>
            <a:chExt cx="1728192" cy="720080"/>
          </a:xfrm>
        </p:grpSpPr>
        <p:sp>
          <p:nvSpPr>
            <p:cNvPr id="39" name="圆角矩形 38"/>
            <p:cNvSpPr/>
            <p:nvPr/>
          </p:nvSpPr>
          <p:spPr>
            <a:xfrm>
              <a:off x="683568" y="4011910"/>
              <a:ext cx="1728192" cy="720080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55576" y="4085659"/>
              <a:ext cx="15841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/>
                <a:t>容易上手，操作性比较强</a:t>
              </a:r>
              <a:endParaRPr kumimoji="1"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952146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4"/>
          <p:cNvSpPr>
            <a:spLocks/>
          </p:cNvSpPr>
          <p:nvPr/>
        </p:nvSpPr>
        <p:spPr bwMode="auto">
          <a:xfrm>
            <a:off x="1043608" y="1275607"/>
            <a:ext cx="4642727" cy="2448272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3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flipH="1" flipV="1">
            <a:off x="3529672" y="1275606"/>
            <a:ext cx="4642727" cy="2448272"/>
          </a:xfrm>
          <a:custGeom>
            <a:avLst/>
            <a:gdLst/>
            <a:ahLst/>
            <a:cxnLst>
              <a:cxn ang="0">
                <a:pos x="1558" y="337"/>
              </a:cxn>
              <a:cxn ang="0">
                <a:pos x="1221" y="0"/>
              </a:cxn>
              <a:cxn ang="0">
                <a:pos x="407" y="814"/>
              </a:cxn>
              <a:cxn ang="0">
                <a:pos x="0" y="407"/>
              </a:cxn>
              <a:cxn ang="0">
                <a:pos x="402" y="5"/>
              </a:cxn>
              <a:cxn ang="0">
                <a:pos x="734" y="337"/>
              </a:cxn>
            </a:cxnLst>
            <a:rect l="0" t="0" r="r" b="b"/>
            <a:pathLst>
              <a:path w="1558" h="814">
                <a:moveTo>
                  <a:pt x="1558" y="337"/>
                </a:moveTo>
                <a:lnTo>
                  <a:pt x="1221" y="0"/>
                </a:lnTo>
                <a:lnTo>
                  <a:pt x="407" y="814"/>
                </a:lnTo>
                <a:lnTo>
                  <a:pt x="0" y="407"/>
                </a:lnTo>
                <a:lnTo>
                  <a:pt x="402" y="5"/>
                </a:lnTo>
                <a:lnTo>
                  <a:pt x="734" y="337"/>
                </a:lnTo>
              </a:path>
            </a:pathLst>
          </a:custGeom>
          <a:noFill/>
          <a:ln w="25400" cap="flat" cmpd="sng">
            <a:solidFill>
              <a:schemeClr val="accent4">
                <a:lumMod val="60000"/>
                <a:lumOff val="40000"/>
              </a:schemeClr>
            </a:solidFill>
            <a:prstDash val="solid"/>
            <a:round/>
            <a:headEnd/>
            <a:tailEnd/>
          </a:ln>
          <a:effectLst/>
        </p:spPr>
        <p:txBody>
          <a:bodyPr wrap="none" lIns="0" tIns="0" rIns="0" bIns="0" anchor="ctr"/>
          <a:lstStyle>
            <a:defPPr>
              <a:defRPr lang="en-US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5pPr>
            <a:lvl6pPr marL="22860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6pPr>
            <a:lvl7pPr marL="27432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7pPr>
            <a:lvl8pPr marL="32004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8pPr>
            <a:lvl9pPr marL="3657600" algn="l" defTabSz="914400" rtl="0" eaLnBrk="1" latinLnBrk="0" hangingPunct="1">
              <a:defRPr sz="1300" b="1" kern="1200">
                <a:solidFill>
                  <a:srgbClr val="000000"/>
                </a:solidFill>
                <a:latin typeface="Arial" charset="0"/>
                <a:ea typeface="宋体" charset="-122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300" b="1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02BF9E66-BCD0-4C7D-852A-E31A51EF1D79}"/>
              </a:ext>
            </a:extLst>
          </p:cNvPr>
          <p:cNvGrpSpPr/>
          <p:nvPr/>
        </p:nvGrpSpPr>
        <p:grpSpPr>
          <a:xfrm>
            <a:off x="1581121" y="1852561"/>
            <a:ext cx="1343128" cy="1239943"/>
            <a:chOff x="1616921" y="1756908"/>
            <a:chExt cx="1274780" cy="1165261"/>
          </a:xfrm>
        </p:grpSpPr>
        <p:grpSp>
          <p:nvGrpSpPr>
            <p:cNvPr id="3" name="组合 2">
              <a:extLst>
                <a:ext uri="{FF2B5EF4-FFF2-40B4-BE49-F238E27FC236}">
                  <a16:creationId xmlns="" xmlns:a16="http://schemas.microsoft.com/office/drawing/2014/main" id="{754D3B8C-F804-44C4-BE81-5CB195B190B4}"/>
                </a:ext>
              </a:extLst>
            </p:cNvPr>
            <p:cNvGrpSpPr/>
            <p:nvPr/>
          </p:nvGrpSpPr>
          <p:grpSpPr>
            <a:xfrm>
              <a:off x="1616921" y="1756908"/>
              <a:ext cx="1274780" cy="1165261"/>
              <a:chOff x="1616921" y="1756908"/>
              <a:chExt cx="1274780" cy="1165261"/>
            </a:xfrm>
          </p:grpSpPr>
          <p:sp>
            <p:nvSpPr>
              <p:cNvPr id="8" name="Rectangle 6"/>
              <p:cNvSpPr>
                <a:spLocks noChangeArrowheads="1"/>
              </p:cNvSpPr>
              <p:nvPr/>
            </p:nvSpPr>
            <p:spPr bwMode="auto">
              <a:xfrm rot="18900000">
                <a:off x="1723577" y="1817977"/>
                <a:ext cx="1104193" cy="1104192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11" name="Rectangle 9"/>
              <p:cNvSpPr>
                <a:spLocks noChangeArrowheads="1"/>
              </p:cNvSpPr>
              <p:nvPr/>
            </p:nvSpPr>
            <p:spPr bwMode="auto">
              <a:xfrm rot="18900000">
                <a:off x="2167565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0" name="TextBox 11"/>
              <p:cNvSpPr txBox="1">
                <a:spLocks noChangeArrowheads="1"/>
              </p:cNvSpPr>
              <p:nvPr/>
            </p:nvSpPr>
            <p:spPr bwMode="auto">
              <a:xfrm flipH="1">
                <a:off x="1616921" y="2194077"/>
                <a:ext cx="1274780" cy="338554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方正兰亭中黑_GBK" pitchFamily="2" charset="-122"/>
                    <a:ea typeface="方正兰亭中黑_GBK" pitchFamily="2" charset="-122"/>
                  </a:rPr>
                  <a:t>Requests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方正兰亭中黑_GBK" pitchFamily="2" charset="-122"/>
                    <a:ea typeface="方正兰亭中黑_GBK" pitchFamily="2" charset="-122"/>
                  </a:rPr>
                  <a:t>库</a:t>
                </a:r>
                <a:endParaRPr lang="zh-CN" altLang="en-US" sz="1600" dirty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endParaRPr>
              </a:p>
            </p:txBody>
          </p:sp>
        </p:grpSp>
        <p:sp>
          <p:nvSpPr>
            <p:cNvPr id="14" name="Text Box 15"/>
            <p:cNvSpPr txBox="1">
              <a:spLocks noChangeArrowheads="1"/>
            </p:cNvSpPr>
            <p:nvPr/>
          </p:nvSpPr>
          <p:spPr bwMode="auto">
            <a:xfrm>
              <a:off x="2200845" y="1759369"/>
              <a:ext cx="114998" cy="2079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rPr>
                <a:t>1</a:t>
              </a:r>
            </a:p>
          </p:txBody>
        </p:sp>
      </p:grpSp>
      <p:grpSp>
        <p:nvGrpSpPr>
          <p:cNvPr id="5" name="组合 4">
            <a:extLst>
              <a:ext uri="{FF2B5EF4-FFF2-40B4-BE49-F238E27FC236}">
                <a16:creationId xmlns="" xmlns:a16="http://schemas.microsoft.com/office/drawing/2014/main" id="{399EA411-5896-4C66-A03C-89AF398D7A53}"/>
              </a:ext>
            </a:extLst>
          </p:cNvPr>
          <p:cNvGrpSpPr/>
          <p:nvPr/>
        </p:nvGrpSpPr>
        <p:grpSpPr>
          <a:xfrm>
            <a:off x="3934655" y="1852561"/>
            <a:ext cx="1343128" cy="1239943"/>
            <a:chOff x="3970455" y="1756908"/>
            <a:chExt cx="1274780" cy="1165261"/>
          </a:xfrm>
        </p:grpSpPr>
        <p:grpSp>
          <p:nvGrpSpPr>
            <p:cNvPr id="4" name="组合 3">
              <a:extLst>
                <a:ext uri="{FF2B5EF4-FFF2-40B4-BE49-F238E27FC236}">
                  <a16:creationId xmlns="" xmlns:a16="http://schemas.microsoft.com/office/drawing/2014/main" id="{5ADF123B-3055-4F86-8EC1-FE19D9F07EAD}"/>
                </a:ext>
              </a:extLst>
            </p:cNvPr>
            <p:cNvGrpSpPr/>
            <p:nvPr/>
          </p:nvGrpSpPr>
          <p:grpSpPr>
            <a:xfrm>
              <a:off x="3970455" y="1756908"/>
              <a:ext cx="1274780" cy="1165261"/>
              <a:chOff x="3970455" y="1756908"/>
              <a:chExt cx="1274780" cy="1165261"/>
            </a:xfrm>
          </p:grpSpPr>
          <p:sp>
            <p:nvSpPr>
              <p:cNvPr id="9" name="Rectangle 7"/>
              <p:cNvSpPr>
                <a:spLocks noChangeArrowheads="1"/>
              </p:cNvSpPr>
              <p:nvPr/>
            </p:nvSpPr>
            <p:spPr bwMode="auto">
              <a:xfrm rot="18900000">
                <a:off x="4055751" y="1817977"/>
                <a:ext cx="1104192" cy="1104192"/>
              </a:xfrm>
              <a:prstGeom prst="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  <a:ln w="6350">
                <a:solidFill>
                  <a:schemeClr val="bg1"/>
                </a:solidFill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12" name="Rectangle 10"/>
              <p:cNvSpPr>
                <a:spLocks noChangeArrowheads="1"/>
              </p:cNvSpPr>
              <p:nvPr/>
            </p:nvSpPr>
            <p:spPr bwMode="auto">
              <a:xfrm rot="18900000">
                <a:off x="4499738" y="1756908"/>
                <a:ext cx="207964" cy="207964"/>
              </a:xfrm>
              <a:prstGeom prst="rect">
                <a:avLst/>
              </a:prstGeom>
              <a:solidFill>
                <a:srgbClr val="FFFFFF"/>
              </a:solidFill>
              <a:ln w="6350">
                <a:noFill/>
                <a:miter lim="800000"/>
                <a:headEnd/>
                <a:tailEnd/>
              </a:ln>
              <a:effectLst/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1pPr>
                <a:lvl2pPr marL="4572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2pPr>
                <a:lvl3pPr marL="9144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3pPr>
                <a:lvl4pPr marL="13716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4pPr>
                <a:lvl5pPr marL="1828800" algn="l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5pPr>
                <a:lvl6pPr marL="22860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6pPr>
                <a:lvl7pPr marL="27432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7pPr>
                <a:lvl8pPr marL="32004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8pPr>
                <a:lvl9pPr marL="3657600" algn="l" defTabSz="914400" rtl="0" eaLnBrk="1" latinLnBrk="0" hangingPunct="1">
                  <a:defRPr sz="1300" b="1" kern="1200">
                    <a:solidFill>
                      <a:srgbClr val="000000"/>
                    </a:solidFill>
                    <a:latin typeface="Arial" charset="0"/>
                    <a:ea typeface="宋体" charset="-122"/>
                    <a:cs typeface="+mn-cs"/>
                  </a:defRPr>
                </a:lvl9pPr>
              </a:lstStyle>
              <a:p>
                <a:pPr marL="0" marR="0" lvl="0" indent="0" algn="l" defTabSz="9144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3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宋体" charset="-122"/>
                  <a:cs typeface="+mn-cs"/>
                </a:endParaRPr>
              </a:p>
            </p:txBody>
          </p:sp>
          <p:sp>
            <p:nvSpPr>
              <p:cNvPr id="21" name="TextBox 11"/>
              <p:cNvSpPr txBox="1">
                <a:spLocks noChangeArrowheads="1"/>
              </p:cNvSpPr>
              <p:nvPr/>
            </p:nvSpPr>
            <p:spPr bwMode="auto">
              <a:xfrm flipH="1">
                <a:off x="3970455" y="2191601"/>
                <a:ext cx="1274780" cy="584776"/>
              </a:xfrm>
              <a:prstGeom prst="rect">
                <a:avLst/>
              </a:prstGeom>
              <a:noFill/>
              <a:ln>
                <a:noFill/>
              </a:ln>
              <a:effectLst/>
              <a:extLst/>
            </p:spPr>
            <p:txBody>
              <a:bodyPr wrap="square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方正兰亭中黑_GBK" pitchFamily="2" charset="-122"/>
                    <a:ea typeface="方正兰亭中黑_GBK" pitchFamily="2" charset="-122"/>
                  </a:rPr>
                  <a:t>Beautiful</a:t>
                </a:r>
              </a:p>
              <a:p>
                <a:pPr algn="ctr"/>
                <a:r>
                  <a:rPr lang="en-US" altLang="zh-CN" sz="1600" dirty="0" smtClean="0">
                    <a:solidFill>
                      <a:schemeClr val="bg1"/>
                    </a:solidFill>
                    <a:latin typeface="方正兰亭中黑_GBK" pitchFamily="2" charset="-122"/>
                    <a:ea typeface="方正兰亭中黑_GBK" pitchFamily="2" charset="-122"/>
                  </a:rPr>
                  <a:t>soup</a:t>
                </a:r>
                <a:r>
                  <a:rPr lang="zh-CN" altLang="en-US" sz="1600" dirty="0" smtClean="0">
                    <a:solidFill>
                      <a:schemeClr val="bg1"/>
                    </a:solidFill>
                    <a:latin typeface="方正兰亭中黑_GBK" pitchFamily="2" charset="-122"/>
                    <a:ea typeface="方正兰亭中黑_GBK" pitchFamily="2" charset="-122"/>
                  </a:rPr>
                  <a:t>库</a:t>
                </a:r>
                <a:endParaRPr lang="zh-CN" altLang="en-US" sz="1600" dirty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endParaRPr>
              </a:p>
            </p:txBody>
          </p:sp>
        </p:grpSp>
        <p:sp>
          <p:nvSpPr>
            <p:cNvPr id="15" name="Text Box 16"/>
            <p:cNvSpPr txBox="1">
              <a:spLocks noChangeArrowheads="1"/>
            </p:cNvSpPr>
            <p:nvPr/>
          </p:nvSpPr>
          <p:spPr bwMode="auto">
            <a:xfrm>
              <a:off x="4534668" y="1759369"/>
              <a:ext cx="114998" cy="2079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2"/>
                  </a:solidFill>
                </a:rPr>
                <a:t>2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98AC096D-7D98-4A66-B7A8-0608596DF7E7}"/>
              </a:ext>
            </a:extLst>
          </p:cNvPr>
          <p:cNvGrpSpPr/>
          <p:nvPr/>
        </p:nvGrpSpPr>
        <p:grpSpPr>
          <a:xfrm>
            <a:off x="6253738" y="1852561"/>
            <a:ext cx="1343128" cy="1239943"/>
            <a:chOff x="6289538" y="1756908"/>
            <a:chExt cx="1274780" cy="1165261"/>
          </a:xfrm>
        </p:grpSpPr>
        <p:sp>
          <p:nvSpPr>
            <p:cNvPr id="10" name="Rectangle 8"/>
            <p:cNvSpPr>
              <a:spLocks noChangeArrowheads="1"/>
            </p:cNvSpPr>
            <p:nvPr/>
          </p:nvSpPr>
          <p:spPr bwMode="auto">
            <a:xfrm rot="18900000">
              <a:off x="6366467" y="1817977"/>
              <a:ext cx="1104192" cy="1104192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 w="6350">
              <a:solidFill>
                <a:schemeClr val="bg1"/>
              </a:solidFill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3" name="Rectangle 11"/>
            <p:cNvSpPr>
              <a:spLocks noChangeArrowheads="1"/>
            </p:cNvSpPr>
            <p:nvPr/>
          </p:nvSpPr>
          <p:spPr bwMode="auto">
            <a:xfrm rot="18900000">
              <a:off x="6810454" y="1756908"/>
              <a:ext cx="207964" cy="207964"/>
            </a:xfrm>
            <a:prstGeom prst="rect">
              <a:avLst/>
            </a:prstGeom>
            <a:solidFill>
              <a:srgbClr val="FFFFFF"/>
            </a:solidFill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/>
            <a:lstStyle>
              <a:defPPr>
                <a:defRPr lang="en-US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5pPr>
              <a:lvl6pPr marL="22860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6pPr>
              <a:lvl7pPr marL="27432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7pPr>
              <a:lvl8pPr marL="32004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8pPr>
              <a:lvl9pPr marL="3657600" algn="l" defTabSz="914400" rtl="0" eaLnBrk="1" latinLnBrk="0" hangingPunct="1">
                <a:defRPr sz="1300" b="1" kern="1200">
                  <a:solidFill>
                    <a:srgbClr val="000000"/>
                  </a:solidFill>
                  <a:latin typeface="Arial" charset="0"/>
                  <a:ea typeface="宋体" charset="-122"/>
                  <a:cs typeface="+mn-cs"/>
                </a:defRPr>
              </a:lvl9pPr>
            </a:lstStyle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3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endParaRPr>
            </a:p>
          </p:txBody>
        </p:sp>
        <p:sp>
          <p:nvSpPr>
            <p:cNvPr id="16" name="Text Box 17"/>
            <p:cNvSpPr txBox="1">
              <a:spLocks noChangeArrowheads="1"/>
            </p:cNvSpPr>
            <p:nvPr/>
          </p:nvSpPr>
          <p:spPr bwMode="auto">
            <a:xfrm>
              <a:off x="6851987" y="1759369"/>
              <a:ext cx="114998" cy="20799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/>
          </p:spPr>
          <p:txBody>
            <a:bodyPr wrap="none" lIns="0" tIns="0" rIns="0" bIns="0" anchor="ctr">
              <a:spAutoFit/>
            </a:bodyPr>
            <a:lstStyle>
              <a:defPPr>
                <a:defRPr lang="zh-CN"/>
              </a:defPPr>
              <a:lvl1pPr marR="0" lvl="0" indent="0" algn="ctr" eaLnBrk="0" fontAlgn="base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 kumimoji="0" sz="1300" b="1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 Black" pitchFamily="34" charset="0"/>
                  <a:ea typeface="微软雅黑" pitchFamily="34" charset="-122"/>
                </a:defRPr>
              </a:lvl1pPr>
              <a:lvl2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2pPr>
              <a:lvl3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3pPr>
              <a:lvl4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4pPr>
              <a:lvl5pPr eaLnBrk="0" fontAlgn="base" hangingPunct="0">
                <a:spcBef>
                  <a:spcPct val="0"/>
                </a:spcBef>
                <a:spcAft>
                  <a:spcPct val="0"/>
                </a:spcAft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5pPr>
              <a:lvl6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6pPr>
              <a:lvl7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7pPr>
              <a:lvl8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8pPr>
              <a:lvl9pPr>
                <a:defRPr sz="1300" b="1">
                  <a:solidFill>
                    <a:srgbClr val="000000"/>
                  </a:solidFill>
                  <a:latin typeface="Arial" charset="0"/>
                  <a:ea typeface="宋体" charset="-122"/>
                </a:defRPr>
              </a:lvl9pPr>
            </a:lstStyle>
            <a:p>
              <a:r>
                <a:rPr lang="zh-CN" altLang="en-US" dirty="0">
                  <a:solidFill>
                    <a:schemeClr val="accent1"/>
                  </a:solidFill>
                </a:rPr>
                <a:t>3</a:t>
              </a:r>
            </a:p>
          </p:txBody>
        </p:sp>
        <p:sp>
          <p:nvSpPr>
            <p:cNvPr id="22" name="TextBox 11"/>
            <p:cNvSpPr txBox="1">
              <a:spLocks noChangeArrowheads="1"/>
            </p:cNvSpPr>
            <p:nvPr/>
          </p:nvSpPr>
          <p:spPr bwMode="auto">
            <a:xfrm flipH="1">
              <a:off x="6289538" y="2191601"/>
              <a:ext cx="1274780" cy="584776"/>
            </a:xfrm>
            <a:prstGeom prst="rect">
              <a:avLst/>
            </a:prstGeom>
            <a:noFill/>
            <a:ln>
              <a:noFill/>
            </a:ln>
            <a:effectLst/>
            <a:extLst/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600" dirty="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正则表达式</a:t>
              </a:r>
              <a:endParaRPr lang="en-US" altLang="zh-CN" sz="1600" dirty="0" smtClean="0">
                <a:solidFill>
                  <a:schemeClr val="bg1"/>
                </a:solidFill>
                <a:latin typeface="方正兰亭中黑_GBK" pitchFamily="2" charset="-122"/>
                <a:ea typeface="方正兰亭中黑_GBK" pitchFamily="2" charset="-122"/>
              </a:endParaRPr>
            </a:p>
            <a:p>
              <a:pPr algn="ctr"/>
              <a:r>
                <a:rPr lang="en-US" altLang="zh-CN" sz="1600" dirty="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Re</a:t>
              </a:r>
              <a:r>
                <a:rPr lang="zh-CN" altLang="en-US" sz="1600" dirty="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模块</a:t>
              </a:r>
              <a:endParaRPr lang="zh-CN" altLang="en-US" sz="1600" dirty="0">
                <a:solidFill>
                  <a:schemeClr val="bg1"/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BF839049-5E6B-49E3-BFDD-6C1BCB5598CC}"/>
              </a:ext>
            </a:extLst>
          </p:cNvPr>
          <p:cNvSpPr txBox="1"/>
          <p:nvPr/>
        </p:nvSpPr>
        <p:spPr>
          <a:xfrm>
            <a:off x="757324" y="83408"/>
            <a:ext cx="215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实操阶段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5308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215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4074969"/>
              </p:ext>
            </p:extLst>
          </p:nvPr>
        </p:nvGraphicFramePr>
        <p:xfrm>
          <a:off x="1259632" y="1025550"/>
          <a:ext cx="6768752" cy="3373119"/>
        </p:xfrm>
        <a:graphic>
          <a:graphicData uri="http://schemas.openxmlformats.org/drawingml/2006/table">
            <a:tbl>
              <a:tblPr firstRow="1" bandRow="1">
                <a:tableStyleId>{10A1B5D5-9B99-4C35-A422-299274C87663}</a:tableStyleId>
              </a:tblPr>
              <a:tblGrid>
                <a:gridCol w="2318690">
                  <a:extLst>
                    <a:ext uri="{9D8B030D-6E8A-4147-A177-3AD203B41FA5}">
                      <a16:colId xmlns="" xmlns:a16="http://schemas.microsoft.com/office/drawing/2014/main" val="20000"/>
                    </a:ext>
                  </a:extLst>
                </a:gridCol>
                <a:gridCol w="4450062">
                  <a:extLst>
                    <a:ext uri="{9D8B030D-6E8A-4147-A177-3AD203B41FA5}">
                      <a16:colId xmlns="" xmlns:a16="http://schemas.microsoft.com/office/drawing/2014/main" val="2000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rgbClr val="000000"/>
                          </a:solidFill>
                        </a:rPr>
                        <a:t>方法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 smtClean="0">
                          <a:solidFill>
                            <a:srgbClr val="000000"/>
                          </a:solidFill>
                        </a:rPr>
                        <a:t>说明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requests.request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构造一个请求，支撑以下各方法的基础方法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requests.get</a:t>
                      </a:r>
                      <a:r>
                        <a:rPr lang="en-US" altLang="zh-CN" sz="1600" dirty="0" smtClean="0"/>
                        <a:t>()</a:t>
                      </a:r>
                      <a:endParaRPr lang="en-US" altLang="zh-CN" sz="16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获取</a:t>
                      </a:r>
                      <a:r>
                        <a:rPr lang="en-US" altLang="zh-CN" sz="1400" dirty="0" smtClean="0"/>
                        <a:t>HTML</a:t>
                      </a:r>
                      <a:r>
                        <a:rPr lang="zh-CN" altLang="en-US" sz="1400" dirty="0" smtClean="0"/>
                        <a:t>页面的主要方法，对应于</a:t>
                      </a:r>
                      <a:r>
                        <a:rPr lang="en-US" altLang="zh-CN" sz="1400" dirty="0" smtClean="0"/>
                        <a:t>HTTP</a:t>
                      </a:r>
                      <a:r>
                        <a:rPr lang="zh-CN" altLang="en-US" sz="1400" dirty="0" smtClean="0"/>
                        <a:t>的</a:t>
                      </a:r>
                      <a:r>
                        <a:rPr lang="en-US" altLang="zh-CN" sz="1400" dirty="0" smtClean="0"/>
                        <a:t>GET</a:t>
                      </a:r>
                      <a:endParaRPr lang="en-US" altLang="zh-CN" sz="1400" dirty="0" smtClean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requests.head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获取</a:t>
                      </a:r>
                      <a:r>
                        <a:rPr lang="en-US" altLang="zh-CN" sz="1400" dirty="0" smtClean="0"/>
                        <a:t>HTML</a:t>
                      </a:r>
                      <a:r>
                        <a:rPr lang="zh-CN" altLang="en-US" sz="1400" dirty="0" smtClean="0"/>
                        <a:t>页面头信息的方法，对应于</a:t>
                      </a:r>
                      <a:r>
                        <a:rPr lang="en-US" altLang="zh-CN" sz="1400" dirty="0" smtClean="0"/>
                        <a:t>HTTP</a:t>
                      </a:r>
                      <a:r>
                        <a:rPr lang="zh-CN" altLang="en-US" sz="1400" dirty="0" smtClean="0"/>
                        <a:t>的</a:t>
                      </a:r>
                      <a:r>
                        <a:rPr lang="en-US" altLang="zh-CN" sz="1400" dirty="0" smtClean="0"/>
                        <a:t>HEAD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requests.post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向</a:t>
                      </a:r>
                      <a:r>
                        <a:rPr lang="en-US" altLang="zh-CN" sz="1400" dirty="0" smtClean="0"/>
                        <a:t>HTML</a:t>
                      </a:r>
                      <a:r>
                        <a:rPr lang="zh-CN" altLang="en-US" sz="1400" dirty="0" smtClean="0"/>
                        <a:t>网页提交</a:t>
                      </a:r>
                      <a:r>
                        <a:rPr lang="en-US" altLang="zh-CN" sz="1400" dirty="0" smtClean="0"/>
                        <a:t>POST</a:t>
                      </a:r>
                      <a:r>
                        <a:rPr lang="zh-CN" altLang="en-US" sz="1400" dirty="0" smtClean="0"/>
                        <a:t>请求的方法，对应于</a:t>
                      </a:r>
                      <a:r>
                        <a:rPr lang="en-US" altLang="zh-CN" sz="1400" dirty="0" smtClean="0"/>
                        <a:t>HTTP</a:t>
                      </a:r>
                      <a:r>
                        <a:rPr lang="zh-CN" altLang="en-US" sz="1400" dirty="0" smtClean="0"/>
                        <a:t>的</a:t>
                      </a:r>
                      <a:r>
                        <a:rPr lang="en-US" altLang="zh-CN" sz="1400" dirty="0" smtClean="0"/>
                        <a:t>PUT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requests.put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向</a:t>
                      </a:r>
                      <a:r>
                        <a:rPr lang="en-US" altLang="zh-CN" sz="1400" dirty="0" smtClean="0"/>
                        <a:t>HTML</a:t>
                      </a:r>
                      <a:r>
                        <a:rPr lang="zh-CN" altLang="en-US" sz="1400" dirty="0" smtClean="0"/>
                        <a:t>网页提交</a:t>
                      </a:r>
                      <a:r>
                        <a:rPr lang="en-US" altLang="zh-CN" sz="1400" dirty="0" smtClean="0"/>
                        <a:t>PUT</a:t>
                      </a:r>
                      <a:r>
                        <a:rPr lang="zh-CN" altLang="en-US" sz="1400" dirty="0" smtClean="0"/>
                        <a:t>请求的方法，对应于</a:t>
                      </a:r>
                      <a:r>
                        <a:rPr lang="en-US" altLang="zh-CN" sz="1400" dirty="0" smtClean="0"/>
                        <a:t>HTTP</a:t>
                      </a:r>
                      <a:r>
                        <a:rPr lang="zh-CN" altLang="en-US" sz="1400" dirty="0" smtClean="0"/>
                        <a:t>的</a:t>
                      </a:r>
                      <a:r>
                        <a:rPr lang="en-US" altLang="zh-CN" sz="1400" dirty="0" smtClean="0"/>
                        <a:t>PUT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requests.patch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向</a:t>
                      </a:r>
                      <a:r>
                        <a:rPr lang="en-US" altLang="zh-CN" sz="1400" dirty="0" smtClean="0"/>
                        <a:t>HTML</a:t>
                      </a:r>
                      <a:r>
                        <a:rPr lang="zh-CN" altLang="en-US" sz="1400" dirty="0" smtClean="0"/>
                        <a:t>网页提交局部修改请求，对应于</a:t>
                      </a:r>
                      <a:r>
                        <a:rPr lang="en-US" altLang="zh-CN" sz="1400" dirty="0" smtClean="0"/>
                        <a:t>HTTP</a:t>
                      </a:r>
                      <a:r>
                        <a:rPr lang="zh-CN" altLang="en-US" sz="1400" dirty="0" smtClean="0"/>
                        <a:t>的</a:t>
                      </a:r>
                      <a:r>
                        <a:rPr lang="en-US" altLang="zh-CN" sz="1400" dirty="0" smtClean="0"/>
                        <a:t>PATCH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err="1" smtClean="0"/>
                        <a:t>requests.delete</a:t>
                      </a:r>
                      <a:r>
                        <a:rPr lang="en-US" altLang="zh-CN" sz="1600" dirty="0" smtClean="0"/>
                        <a:t>()</a:t>
                      </a:r>
                      <a:endParaRPr lang="zh-CN" altLang="en-US" sz="16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400" dirty="0" smtClean="0"/>
                        <a:t>向</a:t>
                      </a:r>
                      <a:r>
                        <a:rPr lang="en-US" altLang="zh-CN" sz="1400" dirty="0" smtClean="0"/>
                        <a:t>HTML</a:t>
                      </a:r>
                      <a:r>
                        <a:rPr lang="zh-CN" altLang="en-US" sz="1400" dirty="0" smtClean="0"/>
                        <a:t>页面提交删除请求，对应于</a:t>
                      </a:r>
                      <a:r>
                        <a:rPr lang="en-US" altLang="zh-CN" sz="1400" dirty="0" smtClean="0"/>
                        <a:t>HTTP</a:t>
                      </a:r>
                      <a:r>
                        <a:rPr lang="zh-CN" altLang="en-US" sz="1400" dirty="0" smtClean="0"/>
                        <a:t>的</a:t>
                      </a:r>
                      <a:r>
                        <a:rPr lang="en-US" altLang="zh-CN" sz="1400" dirty="0" smtClean="0"/>
                        <a:t>DELETE</a:t>
                      </a:r>
                      <a:endParaRPr lang="zh-CN" altLang="en-US" sz="1400" dirty="0">
                        <a:solidFill>
                          <a:srgbClr val="0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椭圆形标注 2"/>
          <p:cNvSpPr/>
          <p:nvPr/>
        </p:nvSpPr>
        <p:spPr>
          <a:xfrm>
            <a:off x="7236296" y="483518"/>
            <a:ext cx="1584176" cy="1008112"/>
          </a:xfrm>
          <a:prstGeom prst="wedgeEllipseCallout">
            <a:avLst/>
          </a:prstGeom>
          <a:solidFill>
            <a:srgbClr val="F5E5E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7308304" y="627534"/>
            <a:ext cx="15121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1400" dirty="0" smtClean="0"/>
              <a:t>其他方法都是通过调用</a:t>
            </a:r>
            <a:r>
              <a:rPr kumimoji="1" lang="en-US" altLang="zh-CN" sz="1400" dirty="0" smtClean="0"/>
              <a:t>request</a:t>
            </a:r>
            <a:r>
              <a:rPr kumimoji="1" lang="zh-CN" altLang="en-US" sz="1400" dirty="0" smtClean="0"/>
              <a:t>方法实现的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887118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215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Requests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43608" y="1059582"/>
            <a:ext cx="4861840" cy="341632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dirty="0"/>
              <a:t>url = "http://www.guoxuedashi.com/zidian/"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def get_page(url):</a:t>
            </a:r>
          </a:p>
          <a:p>
            <a:r>
              <a:rPr kumimoji="1" lang="en-US" altLang="zh-CN" dirty="0"/>
              <a:t>    try:</a:t>
            </a:r>
          </a:p>
          <a:p>
            <a:r>
              <a:rPr kumimoji="1" lang="en-US" altLang="zh-CN" dirty="0"/>
              <a:t>        html = requests.get(url, timeout=30)</a:t>
            </a:r>
          </a:p>
          <a:p>
            <a:r>
              <a:rPr kumimoji="1" lang="en-US" altLang="zh-CN" dirty="0"/>
              <a:t>        html.raise_for_status()</a:t>
            </a:r>
          </a:p>
          <a:p>
            <a:r>
              <a:rPr kumimoji="1" lang="en-US" altLang="zh-CN" dirty="0"/>
              <a:t>        html.encoding = html.apparent_encoding</a:t>
            </a:r>
          </a:p>
          <a:p>
            <a:r>
              <a:rPr kumimoji="1" lang="en-US" altLang="zh-CN" dirty="0"/>
              <a:t>        return html.text</a:t>
            </a:r>
          </a:p>
          <a:p>
            <a:r>
              <a:rPr kumimoji="1" lang="en-US" altLang="zh-CN" dirty="0"/>
              <a:t>    except:</a:t>
            </a:r>
          </a:p>
          <a:p>
            <a:r>
              <a:rPr kumimoji="1" lang="en-US" altLang="zh-CN" dirty="0"/>
              <a:t>        return </a:t>
            </a:r>
            <a:r>
              <a:rPr kumimoji="1" lang="en-US" altLang="zh-CN" dirty="0" smtClean="0"/>
              <a:t>””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content = get_page(url)</a:t>
            </a:r>
            <a:endParaRPr kumimoji="1"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6516216" y="627534"/>
            <a:ext cx="1944216" cy="864096"/>
          </a:xfrm>
          <a:prstGeom prst="round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588224" y="771550"/>
            <a:ext cx="18722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获取页面内容的基础代码</a:t>
            </a:r>
            <a:endParaRPr kumimoji="1"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6444208" y="2427734"/>
            <a:ext cx="2590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zh-CN" dirty="0" smtClean="0"/>
              <a:t>h</a:t>
            </a:r>
            <a:r>
              <a:rPr kumimoji="1" lang="en-US" altLang="zh-CN" dirty="0" err="1" smtClean="0"/>
              <a:t>tml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=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requests.get(url</a:t>
            </a:r>
            <a:r>
              <a:rPr kumimoji="1" lang="zh-CN" altLang="zh-CN" dirty="0"/>
              <a:t>)</a:t>
            </a:r>
            <a:endParaRPr kumimoji="1" lang="zh-CN" altLang="en-US" dirty="0"/>
          </a:p>
        </p:txBody>
      </p:sp>
      <p:sp>
        <p:nvSpPr>
          <p:cNvPr id="11" name="下箭头 10"/>
          <p:cNvSpPr/>
          <p:nvPr/>
        </p:nvSpPr>
        <p:spPr>
          <a:xfrm>
            <a:off x="6660232" y="2859782"/>
            <a:ext cx="144016" cy="4320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下箭头 18"/>
          <p:cNvSpPr/>
          <p:nvPr/>
        </p:nvSpPr>
        <p:spPr>
          <a:xfrm>
            <a:off x="7596336" y="2859782"/>
            <a:ext cx="144016" cy="432048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6300192" y="3363838"/>
            <a:ext cx="1512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FF0000"/>
                </a:solidFill>
              </a:rPr>
              <a:t>Response</a:t>
            </a:r>
          </a:p>
          <a:p>
            <a:r>
              <a:rPr kumimoji="1" lang="en-US" altLang="zh-CN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  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对象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308304" y="3363838"/>
            <a:ext cx="11521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200" dirty="0" smtClean="0">
                <a:solidFill>
                  <a:srgbClr val="FF0000"/>
                </a:solidFill>
              </a:rPr>
              <a:t>Request</a:t>
            </a:r>
          </a:p>
          <a:p>
            <a:r>
              <a:rPr kumimoji="1" lang="en-US" altLang="zh-CN" sz="1200" dirty="0">
                <a:solidFill>
                  <a:srgbClr val="FF0000"/>
                </a:solidFill>
              </a:rPr>
              <a:t> </a:t>
            </a:r>
            <a:r>
              <a:rPr kumimoji="1" lang="en-US" altLang="zh-CN" sz="1200" dirty="0" smtClean="0">
                <a:solidFill>
                  <a:srgbClr val="FF0000"/>
                </a:solidFill>
              </a:rPr>
              <a:t>  </a:t>
            </a:r>
            <a:r>
              <a:rPr kumimoji="1" lang="zh-CN" altLang="en-US" sz="1200" dirty="0" smtClean="0">
                <a:solidFill>
                  <a:srgbClr val="FF0000"/>
                </a:solidFill>
              </a:rPr>
              <a:t>对象</a:t>
            </a:r>
            <a:endParaRPr kumimoji="1"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16216" y="4011910"/>
            <a:ext cx="2202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 smtClean="0"/>
              <a:t>（还有</a:t>
            </a:r>
            <a:r>
              <a:rPr kumimoji="1" lang="en-US" altLang="zh-CN" sz="1200" dirty="0" smtClean="0"/>
              <a:t>12</a:t>
            </a:r>
            <a:r>
              <a:rPr kumimoji="1" lang="zh-CN" altLang="en-US" sz="1200" dirty="0" smtClean="0"/>
              <a:t>个控制访问的参数）</a:t>
            </a:r>
            <a:endParaRPr kumimoji="1"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0362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椭圆形标注 21"/>
          <p:cNvSpPr/>
          <p:nvPr/>
        </p:nvSpPr>
        <p:spPr>
          <a:xfrm>
            <a:off x="827584" y="2715766"/>
            <a:ext cx="2736304" cy="1440160"/>
          </a:xfrm>
          <a:prstGeom prst="wedgeEllipseCallout">
            <a:avLst/>
          </a:prstGeom>
          <a:solidFill>
            <a:srgbClr val="F5E5E4"/>
          </a:soli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71600" y="2931790"/>
            <a:ext cx="26642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应用：对每一个即将爬取的页面都要进行这样的处理</a:t>
            </a:r>
            <a:endParaRPr kumimoji="1" lang="en-US" altLang="zh-CN" dirty="0" smtClean="0"/>
          </a:p>
        </p:txBody>
      </p:sp>
      <p:sp>
        <p:nvSpPr>
          <p:cNvPr id="6" name="圆角矩形 5"/>
          <p:cNvSpPr/>
          <p:nvPr/>
        </p:nvSpPr>
        <p:spPr>
          <a:xfrm>
            <a:off x="1475656" y="987574"/>
            <a:ext cx="5256584" cy="936104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2046149" y="1059582"/>
            <a:ext cx="4398059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zh-CN" sz="1600" dirty="0">
                <a:solidFill>
                  <a:srgbClr val="FF0000"/>
                </a:solidFill>
              </a:rPr>
              <a:t>f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rom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bs4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import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BeautifulSoup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endParaRPr kumimoji="1" lang="en-US" altLang="zh-CN" sz="1600" dirty="0" smtClean="0">
              <a:solidFill>
                <a:srgbClr val="FF0000"/>
              </a:solidFill>
            </a:endParaRPr>
          </a:p>
          <a:p>
            <a:pPr>
              <a:lnSpc>
                <a:spcPct val="130000"/>
              </a:lnSpc>
            </a:pPr>
            <a:r>
              <a:rPr kumimoji="1" lang="en-US" altLang="zh-CN" sz="1600" dirty="0" smtClean="0">
                <a:solidFill>
                  <a:srgbClr val="FF0000"/>
                </a:solidFill>
              </a:rPr>
              <a:t>soup=BeautifulSoup(“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解析内容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”,</a:t>
            </a:r>
            <a:r>
              <a:rPr kumimoji="1" lang="zh-CN" altLang="en-US" sz="1600" dirty="0" smtClean="0">
                <a:solidFill>
                  <a:srgbClr val="FF0000"/>
                </a:solidFill>
              </a:rPr>
              <a:t> </a:t>
            </a:r>
            <a:r>
              <a:rPr kumimoji="1" lang="en-US" altLang="zh-CN" sz="1600" dirty="0" smtClean="0">
                <a:solidFill>
                  <a:srgbClr val="FF0000"/>
                </a:solidFill>
              </a:rPr>
              <a:t>“html.parser”)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215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Group 20"/>
          <p:cNvGrpSpPr>
            <a:grpSpLocks/>
          </p:cNvGrpSpPr>
          <p:nvPr/>
        </p:nvGrpSpPr>
        <p:grpSpPr bwMode="auto">
          <a:xfrm>
            <a:off x="367903" y="1038299"/>
            <a:ext cx="747713" cy="741363"/>
            <a:chOff x="0" y="0"/>
            <a:chExt cx="747186" cy="740914"/>
          </a:xfrm>
          <a:effectLst/>
        </p:grpSpPr>
        <p:grpSp>
          <p:nvGrpSpPr>
            <p:cNvPr id="8" name="Group 21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10" name="椭圆 38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3237" cy="82323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 dirty="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11" name="椭圆 39"/>
              <p:cNvSpPr>
                <a:spLocks noChangeAspect="1"/>
              </p:cNvSpPr>
              <p:nvPr/>
            </p:nvSpPr>
            <p:spPr bwMode="auto">
              <a:xfrm>
                <a:off x="51620" y="51621"/>
                <a:ext cx="720000" cy="7200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79999"/>
                </a:schemeClr>
              </a:solidFill>
              <a:ln w="1270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buClr>
                    <a:srgbClr val="FF0000"/>
                  </a:buClr>
                  <a:buSzPct val="70000"/>
                </a:pPr>
                <a:endParaRPr lang="zh-CN" altLang="en-US" sz="2000" dirty="0">
                  <a:solidFill>
                    <a:schemeClr val="tx2"/>
                  </a:solidFill>
                  <a:ea typeface="方正兰亭黑_GBK" pitchFamily="2" charset="-122"/>
                </a:endParaRPr>
              </a:p>
            </p:txBody>
          </p:sp>
        </p:grpSp>
        <p:sp>
          <p:nvSpPr>
            <p:cNvPr id="9" name="Rectangle 13"/>
            <p:cNvSpPr>
              <a:spLocks noChangeArrowheads="1"/>
            </p:cNvSpPr>
            <p:nvPr/>
          </p:nvSpPr>
          <p:spPr bwMode="auto">
            <a:xfrm>
              <a:off x="0" y="170402"/>
              <a:ext cx="747186" cy="399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pic>
        <p:nvPicPr>
          <p:cNvPr id="18" name="图片 17" descr="e5d13394c3fe67a9eb1bc5be32b83dc5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7984" y="2499742"/>
            <a:ext cx="4032448" cy="201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60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215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323528" y="1059582"/>
            <a:ext cx="747713" cy="739776"/>
            <a:chOff x="0" y="0"/>
            <a:chExt cx="747186" cy="739990"/>
          </a:xfrm>
        </p:grpSpPr>
        <p:grpSp>
          <p:nvGrpSpPr>
            <p:cNvPr id="13" name="Group 26"/>
            <p:cNvGrpSpPr>
              <a:grpSpLocks noChangeAspect="1"/>
            </p:cNvGrpSpPr>
            <p:nvPr/>
          </p:nvGrpSpPr>
          <p:grpSpPr bwMode="auto">
            <a:xfrm>
              <a:off x="3598" y="0"/>
              <a:ext cx="739991" cy="739990"/>
              <a:chOff x="0" y="0"/>
              <a:chExt cx="822212" cy="822211"/>
            </a:xfrm>
          </p:grpSpPr>
          <p:sp>
            <p:nvSpPr>
              <p:cNvPr id="15" name="椭圆 35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212" cy="8222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16" name="椭圆 36"/>
              <p:cNvSpPr>
                <a:spLocks noChangeAspect="1"/>
              </p:cNvSpPr>
              <p:nvPr/>
            </p:nvSpPr>
            <p:spPr bwMode="auto">
              <a:xfrm>
                <a:off x="50644" y="51168"/>
                <a:ext cx="720922" cy="719876"/>
              </a:xfrm>
              <a:prstGeom prst="ellipse">
                <a:avLst/>
              </a:prstGeom>
              <a:solidFill>
                <a:schemeClr val="accent6">
                  <a:lumMod val="75000"/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</p:grp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0" y="169940"/>
              <a:ext cx="747186" cy="400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sp>
        <p:nvSpPr>
          <p:cNvPr id="17" name="圆角矩形 16"/>
          <p:cNvSpPr/>
          <p:nvPr/>
        </p:nvSpPr>
        <p:spPr>
          <a:xfrm>
            <a:off x="1187624" y="1059582"/>
            <a:ext cx="5184576" cy="2304256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475656" y="1075645"/>
            <a:ext cx="5184576" cy="2488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kumimoji="1" lang="en-US" altLang="zh-CN" sz="1600" dirty="0" smtClean="0"/>
              <a:t>soup.find_all() </a:t>
            </a:r>
            <a:r>
              <a:rPr kumimoji="1" lang="zh-CN" altLang="en-US" sz="1600" dirty="0" smtClean="0"/>
              <a:t>：</a:t>
            </a:r>
            <a:r>
              <a:rPr lang="zh-CN" altLang="en-US" sz="1600" dirty="0" smtClean="0"/>
              <a:t>找</a:t>
            </a:r>
            <a:r>
              <a:rPr lang="zh-CN" altLang="en-US" sz="1600" dirty="0"/>
              <a:t>到所有匹配结果出现的地方</a:t>
            </a:r>
            <a:endParaRPr kumimoji="1" lang="en-US" altLang="zh-CN" sz="1600" dirty="0" smtClean="0"/>
          </a:p>
          <a:p>
            <a:pPr>
              <a:lnSpc>
                <a:spcPct val="140000"/>
              </a:lnSpc>
            </a:pPr>
            <a:r>
              <a:rPr kumimoji="1" lang="zh-CN" altLang="en-US" sz="1600" dirty="0" smtClean="0"/>
              <a:t>参数：</a:t>
            </a:r>
            <a:endParaRPr kumimoji="1" lang="en-US" altLang="zh-CN" sz="1600" dirty="0" smtClean="0"/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kumimoji="1" lang="en-US" altLang="zh-CN" sz="1600" dirty="0" smtClean="0"/>
              <a:t>Name</a:t>
            </a:r>
            <a:r>
              <a:rPr kumimoji="1" lang="zh-CN" altLang="en-US" sz="1600" dirty="0" smtClean="0"/>
              <a:t>参数，查找标签</a:t>
            </a:r>
            <a:endParaRPr kumimoji="1" lang="en-US" altLang="zh-CN" sz="1600" dirty="0" smtClean="0"/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kumimoji="1" lang="en-US" altLang="zh-CN" sz="1600" dirty="0" smtClean="0"/>
              <a:t>Text</a:t>
            </a:r>
            <a:r>
              <a:rPr kumimoji="1" lang="zh-CN" altLang="en-US" sz="1600" dirty="0" smtClean="0"/>
              <a:t>参数，查找文本</a:t>
            </a:r>
            <a:endParaRPr kumimoji="1" lang="en-US" altLang="zh-CN" sz="1600" dirty="0" smtClean="0"/>
          </a:p>
          <a:p>
            <a:pPr marL="742950" lvl="1" indent="-285750">
              <a:lnSpc>
                <a:spcPct val="140000"/>
              </a:lnSpc>
              <a:buFont typeface="Arial"/>
              <a:buChar char="•"/>
            </a:pPr>
            <a:r>
              <a:rPr kumimoji="1" lang="en-US" altLang="zh-CN" sz="1600" dirty="0" smtClean="0"/>
              <a:t>Attrs</a:t>
            </a:r>
            <a:r>
              <a:rPr kumimoji="1" lang="zh-CN" altLang="en-US" sz="1600" dirty="0" smtClean="0"/>
              <a:t>参数，查找标签的属性</a:t>
            </a:r>
            <a:endParaRPr kumimoji="1" lang="en-US" altLang="zh-CN" sz="1600" dirty="0" smtClean="0"/>
          </a:p>
          <a:p>
            <a:pPr>
              <a:lnSpc>
                <a:spcPct val="140000"/>
              </a:lnSpc>
            </a:pPr>
            <a:r>
              <a:rPr kumimoji="1" lang="zh-CN" altLang="en-US" sz="1600" dirty="0" smtClean="0"/>
              <a:t>返回类型</a:t>
            </a:r>
            <a:r>
              <a:rPr kumimoji="1" lang="zh-CN" altLang="zh-CN" sz="1600" dirty="0" smtClean="0"/>
              <a:t>：</a:t>
            </a:r>
            <a:r>
              <a:rPr kumimoji="1" lang="zh-CN" altLang="en-US" sz="1600" dirty="0" smtClean="0"/>
              <a:t>列表，表内元素为</a:t>
            </a:r>
            <a:r>
              <a:rPr lang="en-US" altLang="zh-CN" sz="1600" dirty="0"/>
              <a:t>bs4.</a:t>
            </a:r>
            <a:r>
              <a:rPr lang="en-US" altLang="zh-CN" sz="1600" dirty="0" smtClean="0"/>
              <a:t>element.Tag</a:t>
            </a:r>
            <a:r>
              <a:rPr lang="zh-CN" altLang="en-US" sz="1600" dirty="0" smtClean="0"/>
              <a:t>类型</a:t>
            </a:r>
            <a:endParaRPr kumimoji="1" lang="zh-CN" altLang="en-US" sz="1600" dirty="0"/>
          </a:p>
          <a:p>
            <a:pPr>
              <a:lnSpc>
                <a:spcPct val="140000"/>
              </a:lnSpc>
            </a:pPr>
            <a:endParaRPr kumimoji="1" lang="en-US" altLang="zh-CN" sz="1600" dirty="0" smtClean="0"/>
          </a:p>
        </p:txBody>
      </p:sp>
      <p:grpSp>
        <p:nvGrpSpPr>
          <p:cNvPr id="20" name="组 19"/>
          <p:cNvGrpSpPr/>
          <p:nvPr/>
        </p:nvGrpSpPr>
        <p:grpSpPr>
          <a:xfrm>
            <a:off x="6876256" y="915566"/>
            <a:ext cx="1872208" cy="1080120"/>
            <a:chOff x="7092280" y="699542"/>
            <a:chExt cx="1728192" cy="936104"/>
          </a:xfrm>
        </p:grpSpPr>
        <p:sp>
          <p:nvSpPr>
            <p:cNvPr id="27" name="椭圆形标注 26"/>
            <p:cNvSpPr/>
            <p:nvPr/>
          </p:nvSpPr>
          <p:spPr>
            <a:xfrm>
              <a:off x="7092280" y="699542"/>
              <a:ext cx="1440160" cy="936104"/>
            </a:xfrm>
            <a:prstGeom prst="wedgeEllipseCallout">
              <a:avLst/>
            </a:prstGeom>
            <a:solidFill>
              <a:srgbClr val="F5E5E4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308304" y="987574"/>
              <a:ext cx="15121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 smtClean="0"/>
                <a:t>核心方法</a:t>
              </a:r>
              <a:endParaRPr kumimoji="1" lang="zh-CN" altLang="en-US" sz="1600" dirty="0"/>
            </a:p>
          </p:txBody>
        </p:sp>
      </p:grpSp>
      <p:sp>
        <p:nvSpPr>
          <p:cNvPr id="30" name="矩形 29"/>
          <p:cNvSpPr/>
          <p:nvPr/>
        </p:nvSpPr>
        <p:spPr>
          <a:xfrm>
            <a:off x="1475656" y="3651870"/>
            <a:ext cx="4437032" cy="9705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1600" dirty="0" smtClean="0"/>
              <a:t>soup.find</a:t>
            </a:r>
            <a:r>
              <a:rPr kumimoji="1" lang="en-US" altLang="zh-CN" sz="1600" dirty="0"/>
              <a:t>(</a:t>
            </a:r>
            <a:r>
              <a:rPr kumimoji="1" lang="en-US" altLang="zh-CN" sz="1600" dirty="0" smtClean="0"/>
              <a:t>)</a:t>
            </a:r>
            <a:r>
              <a:rPr kumimoji="1" lang="zh-CN" altLang="en-US" sz="1600" dirty="0" smtClean="0"/>
              <a:t>：</a:t>
            </a:r>
            <a:r>
              <a:rPr lang="zh-CN" altLang="en-US" sz="1600" dirty="0" smtClean="0"/>
              <a:t>找到所查找内容第一次出现</a:t>
            </a:r>
            <a:r>
              <a:rPr lang="zh-CN" altLang="en-US" sz="1600" dirty="0"/>
              <a:t>的地方</a:t>
            </a:r>
            <a:endParaRPr kumimoji="1" lang="en-US" altLang="zh-CN" sz="1600" dirty="0" smtClean="0"/>
          </a:p>
          <a:p>
            <a:pPr>
              <a:lnSpc>
                <a:spcPct val="120000"/>
              </a:lnSpc>
            </a:pPr>
            <a:r>
              <a:rPr kumimoji="1" lang="zh-CN" altLang="en-US" sz="1600" dirty="0" smtClean="0"/>
              <a:t>参数：与</a:t>
            </a:r>
            <a:r>
              <a:rPr kumimoji="1" lang="en-US" altLang="zh-CN" sz="1600" dirty="0" smtClean="0"/>
              <a:t>find_all</a:t>
            </a:r>
            <a:r>
              <a:rPr kumimoji="1" lang="zh-CN" altLang="en-US" sz="1600" dirty="0" smtClean="0"/>
              <a:t>相同</a:t>
            </a:r>
            <a:endParaRPr kumimoji="1" lang="en-US" altLang="zh-CN" sz="1600" dirty="0" smtClean="0"/>
          </a:p>
          <a:p>
            <a:pPr>
              <a:lnSpc>
                <a:spcPct val="120000"/>
              </a:lnSpc>
            </a:pPr>
            <a:r>
              <a:rPr kumimoji="1" lang="zh-CN" altLang="en-US" sz="1600" dirty="0" smtClean="0"/>
              <a:t>返回类型：</a:t>
            </a:r>
            <a:r>
              <a:rPr lang="en-US" altLang="zh-CN" sz="1600" dirty="0"/>
              <a:t>bs4.element.Tag</a:t>
            </a:r>
            <a:endParaRPr kumimoji="1" lang="zh-CN" altLang="en-US" sz="1600" dirty="0"/>
          </a:p>
        </p:txBody>
      </p:sp>
      <p:grpSp>
        <p:nvGrpSpPr>
          <p:cNvPr id="31" name="Group 30"/>
          <p:cNvGrpSpPr>
            <a:grpSpLocks/>
          </p:cNvGrpSpPr>
          <p:nvPr/>
        </p:nvGrpSpPr>
        <p:grpSpPr bwMode="auto">
          <a:xfrm>
            <a:off x="395536" y="3795886"/>
            <a:ext cx="747713" cy="739776"/>
            <a:chOff x="0" y="0"/>
            <a:chExt cx="747186" cy="740120"/>
          </a:xfrm>
        </p:grpSpPr>
        <p:grpSp>
          <p:nvGrpSpPr>
            <p:cNvPr id="32" name="Group 31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34" name="椭圆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355" cy="822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36" name="椭圆 42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</p:grpSp>
        <p:sp>
          <p:nvSpPr>
            <p:cNvPr id="33" name="Rectangle 13"/>
            <p:cNvSpPr>
              <a:spLocks noChangeArrowheads="1"/>
            </p:cNvSpPr>
            <p:nvPr/>
          </p:nvSpPr>
          <p:spPr bwMode="auto">
            <a:xfrm>
              <a:off x="0" y="170005"/>
              <a:ext cx="747186" cy="400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sp>
        <p:nvSpPr>
          <p:cNvPr id="37" name="圆角矩形 36"/>
          <p:cNvSpPr/>
          <p:nvPr/>
        </p:nvSpPr>
        <p:spPr>
          <a:xfrm>
            <a:off x="1331640" y="3651870"/>
            <a:ext cx="5040560" cy="1080120"/>
          </a:xfrm>
          <a:prstGeom prst="round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8" name="组 17"/>
          <p:cNvGrpSpPr/>
          <p:nvPr/>
        </p:nvGrpSpPr>
        <p:grpSpPr>
          <a:xfrm>
            <a:off x="6804248" y="3363838"/>
            <a:ext cx="1800200" cy="1080120"/>
            <a:chOff x="6660232" y="3507854"/>
            <a:chExt cx="1584176" cy="1008112"/>
          </a:xfrm>
        </p:grpSpPr>
        <p:sp>
          <p:nvSpPr>
            <p:cNvPr id="29" name="椭圆形标注 28"/>
            <p:cNvSpPr/>
            <p:nvPr/>
          </p:nvSpPr>
          <p:spPr>
            <a:xfrm>
              <a:off x="6660232" y="3507854"/>
              <a:ext cx="1584176" cy="1008112"/>
            </a:xfrm>
            <a:prstGeom prst="wedgeEllipseCallout">
              <a:avLst/>
            </a:prstGeom>
            <a:solidFill>
              <a:srgbClr val="F5E5E4"/>
            </a:solidFill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6732240" y="3723878"/>
              <a:ext cx="1512168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 smtClean="0"/>
                <a:t>注意与</a:t>
              </a:r>
              <a:r>
                <a:rPr kumimoji="1" lang="en-US" altLang="zh-CN" sz="1600" dirty="0" smtClean="0"/>
                <a:t>find_all</a:t>
              </a:r>
              <a:r>
                <a:rPr kumimoji="1" lang="zh-CN" altLang="en-US" sz="1600" dirty="0" smtClean="0"/>
                <a:t>方法进行区别</a:t>
              </a:r>
              <a:endParaRPr kumimoji="1" lang="zh-CN" altLang="en-US" sz="16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5401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215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BeautifulSoup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库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Group 25"/>
          <p:cNvGrpSpPr>
            <a:grpSpLocks/>
          </p:cNvGrpSpPr>
          <p:nvPr/>
        </p:nvGrpSpPr>
        <p:grpSpPr bwMode="auto">
          <a:xfrm>
            <a:off x="251520" y="1059582"/>
            <a:ext cx="747713" cy="739776"/>
            <a:chOff x="0" y="0"/>
            <a:chExt cx="747186" cy="739990"/>
          </a:xfrm>
        </p:grpSpPr>
        <p:grpSp>
          <p:nvGrpSpPr>
            <p:cNvPr id="13" name="Group 26"/>
            <p:cNvGrpSpPr>
              <a:grpSpLocks noChangeAspect="1"/>
            </p:cNvGrpSpPr>
            <p:nvPr/>
          </p:nvGrpSpPr>
          <p:grpSpPr bwMode="auto">
            <a:xfrm>
              <a:off x="3598" y="0"/>
              <a:ext cx="739991" cy="739990"/>
              <a:chOff x="0" y="0"/>
              <a:chExt cx="822212" cy="822211"/>
            </a:xfrm>
          </p:grpSpPr>
          <p:sp>
            <p:nvSpPr>
              <p:cNvPr id="15" name="椭圆 35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212" cy="8222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16" name="椭圆 36"/>
              <p:cNvSpPr>
                <a:spLocks noChangeAspect="1"/>
              </p:cNvSpPr>
              <p:nvPr/>
            </p:nvSpPr>
            <p:spPr bwMode="auto">
              <a:xfrm>
                <a:off x="50644" y="51168"/>
                <a:ext cx="720922" cy="719876"/>
              </a:xfrm>
              <a:prstGeom prst="ellipse">
                <a:avLst/>
              </a:prstGeom>
              <a:solidFill>
                <a:schemeClr val="accent6">
                  <a:lumMod val="75000"/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</p:grpSp>
        <p:sp>
          <p:nvSpPr>
            <p:cNvPr id="14" name="Rectangle 13"/>
            <p:cNvSpPr>
              <a:spLocks noChangeArrowheads="1"/>
            </p:cNvSpPr>
            <p:nvPr/>
          </p:nvSpPr>
          <p:spPr bwMode="auto">
            <a:xfrm>
              <a:off x="0" y="169940"/>
              <a:ext cx="747186" cy="400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4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6" name="组 5"/>
          <p:cNvGrpSpPr/>
          <p:nvPr/>
        </p:nvGrpSpPr>
        <p:grpSpPr>
          <a:xfrm>
            <a:off x="1259632" y="1059582"/>
            <a:ext cx="6624736" cy="2304256"/>
            <a:chOff x="1259632" y="2355726"/>
            <a:chExt cx="6480720" cy="1713676"/>
          </a:xfrm>
        </p:grpSpPr>
        <p:sp>
          <p:nvSpPr>
            <p:cNvPr id="43" name="圆角矩形 42"/>
            <p:cNvSpPr/>
            <p:nvPr/>
          </p:nvSpPr>
          <p:spPr>
            <a:xfrm>
              <a:off x="1259632" y="2355726"/>
              <a:ext cx="6480720" cy="1080120"/>
            </a:xfrm>
            <a:prstGeom prst="round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475656" y="2499742"/>
              <a:ext cx="590465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 smtClean="0"/>
                <a:t>bs4</a:t>
              </a:r>
              <a:r>
                <a:rPr lang="en-US" altLang="zh-CN" sz="1600" dirty="0"/>
                <a:t>.</a:t>
              </a:r>
              <a:r>
                <a:rPr lang="en-US" altLang="zh-CN" sz="1600" dirty="0" smtClean="0"/>
                <a:t>element.Tag</a:t>
              </a:r>
              <a:r>
                <a:rPr kumimoji="1" lang="zh-CN" altLang="en-US" sz="1600" dirty="0" smtClean="0"/>
                <a:t>类型的其它用法</a:t>
              </a:r>
              <a:r>
                <a:rPr kumimoji="1" lang="zh-CN" altLang="en-US" sz="1600" dirty="0" smtClean="0">
                  <a:sym typeface="Wingdings"/>
                </a:rPr>
                <a:t>：（以</a:t>
              </a:r>
              <a:r>
                <a:rPr kumimoji="1" lang="en-US" altLang="zh-CN" sz="1600" dirty="0" smtClean="0">
                  <a:sym typeface="Wingdings"/>
                </a:rPr>
                <a:t>a</a:t>
              </a:r>
              <a:r>
                <a:rPr kumimoji="1" lang="zh-CN" altLang="en-US" sz="1600" dirty="0" smtClean="0">
                  <a:sym typeface="Wingdings"/>
                </a:rPr>
                <a:t>标签为例）</a:t>
              </a:r>
              <a:endParaRPr kumimoji="1" lang="en-US" altLang="zh-CN" sz="1600" dirty="0" smtClean="0">
                <a:sym typeface="Wingdings"/>
              </a:endParaRPr>
            </a:p>
            <a:p>
              <a:pPr marL="285750" indent="-285750">
                <a:buFont typeface="Arial"/>
                <a:buChar char="•"/>
              </a:pPr>
              <a:r>
                <a:rPr kumimoji="1" lang="en-US" altLang="zh-CN" sz="1600" dirty="0" err="1" smtClean="0"/>
                <a:t>a.get_text</a:t>
              </a:r>
              <a:r>
                <a:rPr kumimoji="1" lang="en-US" altLang="zh-CN" sz="1600" dirty="0" smtClean="0"/>
                <a:t>()</a:t>
              </a:r>
              <a:r>
                <a:rPr kumimoji="1" lang="zh-CN" altLang="en-US" sz="1600" dirty="0" smtClean="0"/>
                <a:t>获取</a:t>
              </a:r>
              <a:r>
                <a:rPr kumimoji="1" lang="en-US" altLang="zh-CN" sz="1600" dirty="0" smtClean="0"/>
                <a:t>a</a:t>
              </a:r>
              <a:r>
                <a:rPr kumimoji="1" lang="zh-CN" altLang="en-US" sz="1600" dirty="0" smtClean="0"/>
                <a:t>标签中的文字内容</a:t>
              </a:r>
              <a:endParaRPr kumimoji="1" lang="en-US" altLang="zh-CN" sz="1600" dirty="0" smtClean="0"/>
            </a:p>
            <a:p>
              <a:pPr marL="285750" indent="-285750">
                <a:buFont typeface="Arial"/>
                <a:buChar char="•"/>
              </a:pPr>
              <a:r>
                <a:rPr kumimoji="1" lang="en-US" altLang="zh-CN" sz="1600" dirty="0" smtClean="0"/>
                <a:t>a</a:t>
              </a:r>
              <a:r>
                <a:rPr kumimoji="1" lang="zh-CN" altLang="en-US" sz="1600" dirty="0" smtClean="0"/>
                <a:t>还可以是一个字典，</a:t>
              </a:r>
              <a:r>
                <a:rPr kumimoji="1" lang="en-US" altLang="zh-CN" sz="1600" dirty="0"/>
                <a:t>a[‘href’</a:t>
              </a:r>
              <a:r>
                <a:rPr kumimoji="1" lang="en-US" altLang="zh-CN" sz="1600" dirty="0" smtClean="0"/>
                <a:t>]</a:t>
              </a:r>
              <a:r>
                <a:rPr kumimoji="1" lang="zh-CN" altLang="en-US" sz="1600" dirty="0" smtClean="0"/>
                <a:t>可以得到</a:t>
              </a:r>
              <a:r>
                <a:rPr kumimoji="1" lang="en-US" altLang="zh-CN" sz="1600" dirty="0" smtClean="0"/>
                <a:t>href</a:t>
              </a:r>
              <a:r>
                <a:rPr kumimoji="1" lang="zh-CN" altLang="en-US" sz="1600" dirty="0" smtClean="0"/>
                <a:t>的值</a:t>
              </a:r>
              <a:endParaRPr kumimoji="1" lang="en-US" altLang="zh-CN" sz="1600" dirty="0" smtClean="0"/>
            </a:p>
            <a:p>
              <a:pPr marL="285750" indent="-285750">
                <a:buFont typeface="Arial"/>
                <a:buChar char="•"/>
              </a:pPr>
              <a:r>
                <a:rPr kumimoji="1" lang="en-US" altLang="zh-CN" sz="1600" dirty="0" err="1" smtClean="0"/>
                <a:t>a.string</a:t>
              </a:r>
              <a:r>
                <a:rPr kumimoji="1" lang="zh-CN" altLang="en-US" sz="1600" dirty="0" smtClean="0"/>
                <a:t>可以得到</a:t>
              </a:r>
              <a:r>
                <a:rPr kumimoji="1" lang="en-US" altLang="zh-CN" sz="1600" dirty="0" smtClean="0"/>
                <a:t>a</a:t>
              </a:r>
              <a:r>
                <a:rPr kumimoji="1" lang="zh-CN" altLang="en-US" sz="1600" dirty="0" smtClean="0"/>
                <a:t>标签之间的字符串</a:t>
              </a:r>
              <a:endParaRPr kumimoji="1" lang="en-US" altLang="zh-CN" sz="1600" dirty="0" smtClean="0"/>
            </a:p>
            <a:p>
              <a:endParaRPr kumimoji="1" lang="en-US" altLang="zh-CN" sz="1600" dirty="0" smtClean="0"/>
            </a:p>
            <a:p>
              <a:endParaRPr kumimoji="1" lang="en-US" altLang="zh-CN" sz="1600" dirty="0" smtClean="0"/>
            </a:p>
          </p:txBody>
        </p:sp>
      </p:grpSp>
    </p:spTree>
    <p:extLst>
      <p:ext uri="{BB962C8B-B14F-4D97-AF65-F5344CB8AC3E}">
        <p14:creationId xmlns:p14="http://schemas.microsoft.com/office/powerpoint/2010/main" val="3734378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56639" y="-632373"/>
            <a:ext cx="2368153" cy="5789614"/>
            <a:chOff x="-56639" y="-632373"/>
            <a:chExt cx="2368153" cy="5789614"/>
          </a:xfrm>
        </p:grpSpPr>
        <p:sp>
          <p:nvSpPr>
            <p:cNvPr id="59" name="矩形 2"/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矩形 2"/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2"/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2"/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2"/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2"/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矩形 2"/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矩形 2"/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2"/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2"/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2"/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2"/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矩形 2"/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矩形 2"/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矩形 2"/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4" name="矩形 2"/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5" name="矩形 2"/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6" name="矩形 2"/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矩形 2"/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 2"/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 2"/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矩形 2"/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矩形 2"/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矩形 2"/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矩形 2"/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矩形 2"/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矩形 2"/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 2"/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2"/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矩形 2"/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矩形 2"/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0" name="矩形 2"/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1" name="矩形 2"/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矩形 2"/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779914" y="1166106"/>
            <a:ext cx="4464496" cy="3277199"/>
            <a:chOff x="611560" y="1735977"/>
            <a:chExt cx="5256584" cy="3277199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611560" y="1735977"/>
              <a:ext cx="496855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>
              <a:off x="611560" y="2555277"/>
              <a:ext cx="4392488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直接连接符 32"/>
            <p:cNvCxnSpPr/>
            <p:nvPr/>
          </p:nvCxnSpPr>
          <p:spPr>
            <a:xfrm>
              <a:off x="611560" y="3374577"/>
              <a:ext cx="4248472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611560" y="4193877"/>
              <a:ext cx="4464496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611560" y="5013176"/>
              <a:ext cx="5256584" cy="0"/>
            </a:xfrm>
            <a:prstGeom prst="line">
              <a:avLst/>
            </a:prstGeom>
            <a:ln w="127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4513278" y="1441108"/>
            <a:ext cx="242309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项目</a:t>
            </a:r>
            <a:r>
              <a:rPr lang="zh-CN" altLang="en-US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分析</a:t>
            </a:r>
            <a:endParaRPr lang="zh-CN" altLang="en-US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52" name="Rectangle 11"/>
          <p:cNvSpPr>
            <a:spLocks noChangeArrowheads="1"/>
          </p:cNvSpPr>
          <p:nvPr/>
        </p:nvSpPr>
        <p:spPr bwMode="gray">
          <a:xfrm>
            <a:off x="4513278" y="2233196"/>
            <a:ext cx="242309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项目进行过程</a:t>
            </a:r>
            <a:endParaRPr lang="zh-CN" altLang="en-US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55" name="Rectangle 11"/>
          <p:cNvSpPr>
            <a:spLocks noChangeArrowheads="1"/>
          </p:cNvSpPr>
          <p:nvPr/>
        </p:nvSpPr>
        <p:spPr bwMode="gray">
          <a:xfrm>
            <a:off x="4499992" y="3003798"/>
            <a:ext cx="242309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难点总结</a:t>
            </a:r>
            <a:endParaRPr lang="zh-CN" altLang="en-US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sp>
        <p:nvSpPr>
          <p:cNvPr id="58" name="Rectangle 11"/>
          <p:cNvSpPr>
            <a:spLocks noChangeArrowheads="1"/>
          </p:cNvSpPr>
          <p:nvPr/>
        </p:nvSpPr>
        <p:spPr bwMode="gray">
          <a:xfrm>
            <a:off x="4499992" y="3867894"/>
            <a:ext cx="2423096" cy="369332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收获与反思</a:t>
            </a:r>
            <a:endParaRPr lang="zh-CN" altLang="en-US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3707904" y="1191568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3707904" y="2010010"/>
            <a:ext cx="710599" cy="773822"/>
            <a:chOff x="550069" y="1100038"/>
            <a:chExt cx="710599" cy="773822"/>
          </a:xfrm>
        </p:grpSpPr>
        <p:sp>
          <p:nvSpPr>
            <p:cNvPr id="98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550069" y="1182919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02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3707904" y="2825056"/>
            <a:ext cx="710599" cy="773822"/>
            <a:chOff x="550069" y="1100038"/>
            <a:chExt cx="710599" cy="773822"/>
          </a:xfrm>
          <a:solidFill>
            <a:schemeClr val="accent3">
              <a:lumMod val="60000"/>
              <a:lumOff val="40000"/>
            </a:schemeClr>
          </a:solidFill>
        </p:grpSpPr>
        <p:sp>
          <p:nvSpPr>
            <p:cNvPr id="101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550069" y="1198061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707904" y="3646912"/>
            <a:ext cx="710599" cy="773822"/>
            <a:chOff x="550069" y="1100038"/>
            <a:chExt cx="710599" cy="773822"/>
          </a:xfrm>
        </p:grpSpPr>
        <p:sp>
          <p:nvSpPr>
            <p:cNvPr id="10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50069" y="1177004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04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="" xmlns:a16="http://schemas.microsoft.com/office/drawing/2014/main" id="{9D8AFEB7-0910-4526-9AAB-BE3729BE875F}"/>
              </a:ext>
            </a:extLst>
          </p:cNvPr>
          <p:cNvSpPr txBox="1"/>
          <p:nvPr/>
        </p:nvSpPr>
        <p:spPr>
          <a:xfrm>
            <a:off x="1587366" y="2154432"/>
            <a:ext cx="170152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600" dirty="0">
                <a:solidFill>
                  <a:schemeClr val="accent3">
                    <a:lumMod val="75000"/>
                  </a:schemeClr>
                </a:solidFill>
              </a:rPr>
              <a:t>目录</a:t>
            </a:r>
            <a:endParaRPr lang="en-US" altLang="zh-CN" sz="3600" dirty="0">
              <a:solidFill>
                <a:schemeClr val="accent3">
                  <a:lumMod val="75000"/>
                </a:schemeClr>
              </a:solidFill>
            </a:endParaRPr>
          </a:p>
          <a:p>
            <a:pPr algn="r"/>
            <a:r>
              <a:rPr lang="en-US" altLang="zh-CN" sz="2400" dirty="0">
                <a:solidFill>
                  <a:schemeClr val="accent3">
                    <a:lumMod val="75000"/>
                  </a:schemeClr>
                </a:solidFill>
              </a:rPr>
              <a:t>Contents</a:t>
            </a:r>
            <a:endParaRPr lang="zh-CN" altLang="en-US" sz="2400" dirty="0">
              <a:solidFill>
                <a:schemeClr val="accent3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227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优化阶段－－使用</a:t>
            </a:r>
            <a:r>
              <a:rPr lang="en-US" altLang="zh-CN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格式进行存储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43608" y="1131590"/>
            <a:ext cx="5802866" cy="2862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按索引文件夹存储：</a:t>
            </a:r>
            <a:endParaRPr kumimoji="1" lang="en-US" altLang="zh-CN" dirty="0" smtClean="0"/>
          </a:p>
          <a:p>
            <a:r>
              <a:rPr kumimoji="1" lang="zh-CN" altLang="en-US" dirty="0" smtClean="0">
                <a:solidFill>
                  <a:srgbClr val="FF0000"/>
                </a:solidFill>
              </a:rPr>
              <a:t>拼音索引</a:t>
            </a:r>
            <a:r>
              <a:rPr kumimoji="1" lang="en-US" altLang="zh-CN" dirty="0" smtClean="0">
                <a:solidFill>
                  <a:srgbClr val="FF0000"/>
                </a:solidFill>
              </a:rPr>
              <a:t> 338</a:t>
            </a:r>
            <a:r>
              <a:rPr kumimoji="1" lang="zh-CN" altLang="en-US" dirty="0" smtClean="0">
                <a:solidFill>
                  <a:srgbClr val="FF0000"/>
                </a:solidFill>
              </a:rPr>
              <a:t>种</a:t>
            </a:r>
            <a:r>
              <a:rPr kumimoji="1" lang="en-US" altLang="zh-CN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＋</a:t>
            </a:r>
            <a:r>
              <a:rPr kumimoji="1" lang="en-US" altLang="zh-CN" dirty="0" smtClean="0">
                <a:solidFill>
                  <a:srgbClr val="FF0000"/>
                </a:solidFill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</a:rPr>
              <a:t>偏旁</a:t>
            </a:r>
            <a:r>
              <a:rPr kumimoji="1" lang="zh-CN" altLang="en-US" dirty="0">
                <a:solidFill>
                  <a:srgbClr val="FF0000"/>
                </a:solidFill>
              </a:rPr>
              <a:t>部首索引</a:t>
            </a:r>
            <a:r>
              <a:rPr kumimoji="1" lang="en-US" altLang="zh-CN" dirty="0">
                <a:solidFill>
                  <a:srgbClr val="FF0000"/>
                </a:solidFill>
              </a:rPr>
              <a:t> 254</a:t>
            </a:r>
            <a:r>
              <a:rPr kumimoji="1" lang="zh-CN" altLang="en-US" dirty="0" smtClean="0">
                <a:solidFill>
                  <a:srgbClr val="FF0000"/>
                </a:solidFill>
              </a:rPr>
              <a:t>种</a:t>
            </a:r>
            <a:r>
              <a:rPr kumimoji="1" lang="en-US" altLang="zh-CN" dirty="0">
                <a:solidFill>
                  <a:srgbClr val="FF0000"/>
                </a:solidFill>
              </a:rPr>
              <a:t> 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＝</a:t>
            </a:r>
            <a:r>
              <a:rPr kumimoji="1" lang="en-US" altLang="zh-CN" dirty="0" smtClean="0">
                <a:solidFill>
                  <a:srgbClr val="FF0000"/>
                </a:solidFill>
              </a:rPr>
              <a:t> 592</a:t>
            </a:r>
            <a:r>
              <a:rPr kumimoji="1" lang="zh-CN" altLang="en-US" dirty="0" smtClean="0">
                <a:solidFill>
                  <a:srgbClr val="FF0000"/>
                </a:solidFill>
              </a:rPr>
              <a:t>个文件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按照每个索引下</a:t>
            </a:r>
            <a:r>
              <a:rPr kumimoji="1" lang="zh-CN" altLang="zh-CN" dirty="0" smtClean="0"/>
              <a:t>2</a:t>
            </a:r>
            <a:r>
              <a:rPr kumimoji="1" lang="en-US" altLang="zh-CN" dirty="0" smtClean="0"/>
              <a:t>0</a:t>
            </a:r>
            <a:r>
              <a:rPr kumimoji="1" lang="zh-CN" altLang="en-US" dirty="0" smtClean="0"/>
              <a:t>个汉字算，每个汉字一个</a:t>
            </a:r>
            <a:r>
              <a:rPr kumimoji="1" lang="en-US" altLang="zh-CN" dirty="0" smtClean="0"/>
              <a:t>TXT</a:t>
            </a:r>
            <a:r>
              <a:rPr kumimoji="1" lang="zh-CN" altLang="zh-CN" dirty="0" smtClean="0"/>
              <a:t>：</a:t>
            </a:r>
            <a:endParaRPr kumimoji="1" lang="en-US" altLang="zh-CN" dirty="0" smtClean="0"/>
          </a:p>
          <a:p>
            <a:r>
              <a:rPr kumimoji="1" lang="en-US" altLang="zh-CN" dirty="0" smtClean="0">
                <a:solidFill>
                  <a:srgbClr val="FF0000"/>
                </a:solidFill>
              </a:rPr>
              <a:t>592</a:t>
            </a:r>
            <a:r>
              <a:rPr kumimoji="1" lang="zh-CN" altLang="en-US" dirty="0" smtClean="0">
                <a:solidFill>
                  <a:srgbClr val="FF0000"/>
                </a:solidFill>
              </a:rPr>
              <a:t>*</a:t>
            </a:r>
            <a:r>
              <a:rPr kumimoji="1" lang="en-US" altLang="zh-CN" dirty="0" smtClean="0">
                <a:solidFill>
                  <a:srgbClr val="FF0000"/>
                </a:solidFill>
              </a:rPr>
              <a:t>20 </a:t>
            </a:r>
            <a:r>
              <a:rPr kumimoji="1" lang="zh-CN" altLang="en-US" dirty="0" smtClean="0">
                <a:solidFill>
                  <a:srgbClr val="FF0000"/>
                </a:solidFill>
              </a:rPr>
              <a:t>＝</a:t>
            </a:r>
            <a:r>
              <a:rPr kumimoji="1" lang="en-US" altLang="zh-CN" dirty="0" smtClean="0">
                <a:solidFill>
                  <a:srgbClr val="FF0000"/>
                </a:solidFill>
              </a:rPr>
              <a:t>  11840</a:t>
            </a:r>
          </a:p>
          <a:p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 smtClean="0">
                <a:solidFill>
                  <a:srgbClr val="000000"/>
                </a:solidFill>
              </a:rPr>
              <a:t>这种存储方法不太适合汉语字典的存储</a:t>
            </a:r>
            <a:endParaRPr kumimoji="1" lang="en-US" altLang="zh-CN" dirty="0" smtClean="0">
              <a:solidFill>
                <a:srgbClr val="000000"/>
              </a:solidFill>
            </a:endParaRPr>
          </a:p>
          <a:p>
            <a:endParaRPr kumimoji="1" lang="en-US" altLang="zh-CN" dirty="0" smtClean="0">
              <a:solidFill>
                <a:srgbClr val="000000"/>
              </a:solidFill>
            </a:endParaRPr>
          </a:p>
          <a:p>
            <a:pPr algn="ctr"/>
            <a:r>
              <a:rPr kumimoji="1" lang="en-US" altLang="zh-CN" dirty="0" smtClean="0">
                <a:solidFill>
                  <a:srgbClr val="FF0000"/>
                </a:solidFill>
              </a:rPr>
              <a:t>                                </a:t>
            </a:r>
            <a:endParaRPr kumimoji="1" lang="en-US" altLang="zh-CN" sz="3200" dirty="0" smtClean="0"/>
          </a:p>
          <a:p>
            <a:endParaRPr kumimoji="1" lang="zh-CN" altLang="en-US" dirty="0"/>
          </a:p>
        </p:txBody>
      </p:sp>
      <p:sp>
        <p:nvSpPr>
          <p:cNvPr id="8" name="下凸弯带形 7"/>
          <p:cNvSpPr/>
          <p:nvPr/>
        </p:nvSpPr>
        <p:spPr>
          <a:xfrm>
            <a:off x="2843808" y="3651870"/>
            <a:ext cx="2952328" cy="792088"/>
          </a:xfrm>
          <a:prstGeom prst="ellipseRibbon">
            <a:avLst/>
          </a:prstGeom>
          <a:solidFill>
            <a:srgbClr val="C1AFE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sz="2800" dirty="0" err="1"/>
              <a:t>Json</a:t>
            </a:r>
            <a:r>
              <a:rPr kumimoji="1" lang="zh-CN" altLang="en-US" sz="2800" dirty="0"/>
              <a:t>！</a:t>
            </a:r>
          </a:p>
        </p:txBody>
      </p:sp>
      <p:pic>
        <p:nvPicPr>
          <p:cNvPr id="9" name="图片 8" descr="9fe26dcd95893fa888933d8f20016f85.gi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6" y="1779662"/>
            <a:ext cx="2872270" cy="1827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988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5616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优化阶段－－使用</a:t>
            </a:r>
            <a:r>
              <a:rPr lang="en-US" altLang="zh-CN" sz="2000" dirty="0" err="1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格式进行存储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屏幕快照 2018-12-18 下午11.55.1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1635646"/>
            <a:ext cx="4248995" cy="1944216"/>
          </a:xfrm>
          <a:prstGeom prst="rect">
            <a:avLst/>
          </a:prstGeom>
        </p:spPr>
      </p:pic>
      <p:pic>
        <p:nvPicPr>
          <p:cNvPr id="3" name="图片 2" descr="屏幕快照 2018-12-18 下午11.59.0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771550"/>
            <a:ext cx="4476725" cy="3816424"/>
          </a:xfrm>
          <a:prstGeom prst="rect">
            <a:avLst/>
          </a:prstGeom>
        </p:spPr>
      </p:pic>
      <p:cxnSp>
        <p:nvCxnSpPr>
          <p:cNvPr id="6" name="直线箭头连接符 5"/>
          <p:cNvCxnSpPr/>
          <p:nvPr/>
        </p:nvCxnSpPr>
        <p:spPr>
          <a:xfrm flipH="1">
            <a:off x="1331640" y="915566"/>
            <a:ext cx="3096344" cy="122413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直线箭头连接符 10"/>
          <p:cNvCxnSpPr/>
          <p:nvPr/>
        </p:nvCxnSpPr>
        <p:spPr>
          <a:xfrm flipH="1">
            <a:off x="1691680" y="1851670"/>
            <a:ext cx="2736304" cy="43204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 flipV="1">
            <a:off x="2051720" y="2499742"/>
            <a:ext cx="2376264" cy="15121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V="1">
            <a:off x="1907704" y="3219822"/>
            <a:ext cx="72008" cy="6480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611560" y="4011910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点击第</a:t>
            </a:r>
            <a:r>
              <a:rPr kumimoji="1" lang="en-US" altLang="zh-CN" dirty="0" smtClean="0"/>
              <a:t>xx</a:t>
            </a:r>
            <a:r>
              <a:rPr kumimoji="1" lang="zh-CN" altLang="en-US" dirty="0" smtClean="0"/>
              <a:t>页之后所有的图片链接</a:t>
            </a:r>
            <a:endParaRPr kumimoji="1" lang="zh-CN" altLang="en-US" dirty="0"/>
          </a:p>
        </p:txBody>
      </p:sp>
      <p:cxnSp>
        <p:nvCxnSpPr>
          <p:cNvPr id="23" name="直线箭头连接符 22"/>
          <p:cNvCxnSpPr/>
          <p:nvPr/>
        </p:nvCxnSpPr>
        <p:spPr>
          <a:xfrm flipH="1">
            <a:off x="827584" y="1419622"/>
            <a:ext cx="72008" cy="36004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pic>
        <p:nvPicPr>
          <p:cNvPr id="25" name="图片 24" descr="屏幕快照 2018-12-20 下午9.15.53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699542"/>
            <a:ext cx="256540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3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1835696" y="3651870"/>
            <a:ext cx="5472608" cy="10081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979712" y="3723878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for a in soup.find_all('a', href=re.compile('/zidian')):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339752" y="4083918"/>
            <a:ext cx="432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用</a:t>
            </a:r>
            <a:r>
              <a:rPr kumimoji="1" lang="en-US" altLang="zh-CN" dirty="0" smtClean="0"/>
              <a:t>re</a:t>
            </a:r>
            <a:r>
              <a:rPr kumimoji="1" lang="zh-CN" altLang="en-US" dirty="0" smtClean="0"/>
              <a:t>模块与正则表达式筛选出想要的链接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35283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问题一：提取特定网页链接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屏幕快照 2018-12-21 下午7.14.14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131590"/>
            <a:ext cx="3691581" cy="2088232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283968" y="915566"/>
            <a:ext cx="468052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/>
              <a:t>&lt;</a:t>
            </a:r>
            <a:r>
              <a:rPr lang="en-US" altLang="zh-CN" sz="1600" dirty="0">
                <a:solidFill>
                  <a:srgbClr val="FF0000"/>
                </a:solidFill>
              </a:rPr>
              <a:t>a href="/zidian/py/zuo.html" </a:t>
            </a:r>
            <a:r>
              <a:rPr lang="en-US" altLang="zh-CN" sz="1600" dirty="0"/>
              <a:t>target="_blank"&gt;zuo&lt;/a&gt;&lt;/td&gt;&lt;/tr</a:t>
            </a:r>
            <a:r>
              <a:rPr lang="en-US" altLang="zh-CN" sz="1600" dirty="0" smtClean="0"/>
              <a:t>&gt;</a:t>
            </a:r>
            <a:endParaRPr lang="en-US" altLang="zh-CN" sz="1600" dirty="0"/>
          </a:p>
          <a:p>
            <a:r>
              <a:rPr lang="en-US" altLang="zh-CN" sz="1600" dirty="0"/>
              <a:t>&lt;/table</a:t>
            </a:r>
            <a:r>
              <a:rPr lang="en-US" altLang="zh-CN" sz="1600" dirty="0" smtClean="0"/>
              <a:t>&gt;</a:t>
            </a:r>
            <a:endParaRPr lang="en-US" altLang="zh-CN" sz="1600" dirty="0"/>
          </a:p>
          <a:p>
            <a:r>
              <a:rPr lang="en-US" altLang="zh-CN" sz="1600" dirty="0"/>
              <a:t>&lt;dl&gt;&lt;dt&gt;&lt;strong&gt;【</a:t>
            </a:r>
            <a:r>
              <a:rPr lang="en-US" altLang="zh-CN" sz="1600" dirty="0">
                <a:solidFill>
                  <a:srgbClr val="FF0000"/>
                </a:solidFill>
              </a:rPr>
              <a:t>&lt;a href="#bs"&gt;</a:t>
            </a:r>
            <a:r>
              <a:rPr lang="zh-CN" altLang="en-US" sz="1600" dirty="0"/>
              <a:t>部首检字</a:t>
            </a:r>
            <a:r>
              <a:rPr lang="en-US" altLang="zh-CN" sz="1600" dirty="0"/>
              <a:t>&lt;/a&gt;】&lt;/strong&gt;&lt;/dt&gt;&lt;/dl&gt;</a:t>
            </a:r>
          </a:p>
          <a:p>
            <a:r>
              <a:rPr lang="en-US" altLang="zh-CN" sz="1600" dirty="0" smtClean="0"/>
              <a:t>&lt;</a:t>
            </a:r>
            <a:r>
              <a:rPr lang="en-US" altLang="zh-CN" sz="1600" dirty="0"/>
              <a:t>a name="bs"&gt;&lt;/a</a:t>
            </a:r>
            <a:r>
              <a:rPr lang="en-US" altLang="zh-CN" sz="1600" dirty="0" smtClean="0"/>
              <a:t>&gt;</a:t>
            </a:r>
            <a:endParaRPr lang="en-US" altLang="zh-CN" sz="1600" dirty="0"/>
          </a:p>
          <a:p>
            <a:r>
              <a:rPr lang="en-US" altLang="zh-CN" sz="1600" dirty="0"/>
              <a:t>&lt;table class="</a:t>
            </a:r>
            <a:r>
              <a:rPr lang="en-US" altLang="zh-CN" sz="1600" dirty="0" smtClean="0"/>
              <a:t>table2”&gt;</a:t>
            </a:r>
            <a:endParaRPr lang="en-US" altLang="zh-CN" sz="1600" dirty="0"/>
          </a:p>
          <a:p>
            <a:r>
              <a:rPr lang="en-US" altLang="zh-CN" sz="1600" dirty="0"/>
              <a:t> &lt;tr&gt;&lt;td width='20'&gt;1&lt;/td&gt;&lt;td&gt;</a:t>
            </a:r>
            <a:r>
              <a:rPr lang="en-US" altLang="zh-CN" sz="1600" dirty="0" smtClean="0"/>
              <a:t>&lt;</a:t>
            </a:r>
            <a:r>
              <a:rPr lang="en-US" altLang="zh-CN" sz="1600" dirty="0" smtClean="0">
                <a:solidFill>
                  <a:srgbClr val="FF0000"/>
                </a:solidFill>
              </a:rPr>
              <a:t>a href="/zidian/bs/</a:t>
            </a:r>
            <a:r>
              <a:rPr lang="zh-CN" altLang="en-US" sz="1600" dirty="0" smtClean="0">
                <a:solidFill>
                  <a:srgbClr val="FF0000"/>
                </a:solidFill>
              </a:rPr>
              <a:t>一</a:t>
            </a:r>
            <a:r>
              <a:rPr lang="en-US" altLang="zh-CN" sz="1600" dirty="0" smtClean="0">
                <a:solidFill>
                  <a:srgbClr val="FF0000"/>
                </a:solidFill>
              </a:rPr>
              <a:t>.</a:t>
            </a:r>
            <a:r>
              <a:rPr lang="en-US" altLang="zh-CN" sz="1600" dirty="0">
                <a:solidFill>
                  <a:srgbClr val="FF0000"/>
                </a:solidFill>
              </a:rPr>
              <a:t>html</a:t>
            </a:r>
            <a:r>
              <a:rPr lang="en-US" altLang="zh-CN" sz="1600" dirty="0"/>
              <a:t>" target="_blank"&gt;</a:t>
            </a:r>
            <a:r>
              <a:rPr lang="zh-CN" altLang="en-US" sz="1600" dirty="0"/>
              <a:t>一</a:t>
            </a:r>
            <a:r>
              <a:rPr lang="en-US" altLang="zh-CN" sz="1600" dirty="0"/>
              <a:t>&lt;/a&gt;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674939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5364088" y="843558"/>
            <a:ext cx="324036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&lt;p</a:t>
            </a:r>
            <a:r>
              <a:rPr lang="en-US" altLang="zh-CN" dirty="0" smtClean="0"/>
              <a:t>&gt;</a:t>
            </a:r>
            <a:endParaRPr lang="en-US" altLang="zh-CN" dirty="0"/>
          </a:p>
          <a:p>
            <a:endParaRPr lang="en-US" altLang="zh-CN" dirty="0" smtClean="0"/>
          </a:p>
          <a:p>
            <a:r>
              <a:rPr lang="en-US" altLang="zh-CN" dirty="0" smtClean="0">
                <a:solidFill>
                  <a:srgbClr val="FF0000"/>
                </a:solidFill>
              </a:rPr>
              <a:t>&lt;</a:t>
            </a:r>
            <a:r>
              <a:rPr lang="en-US" altLang="zh-CN" dirty="0">
                <a:solidFill>
                  <a:srgbClr val="FF0000"/>
                </a:solidFill>
              </a:rPr>
              <a:t>style&gt;</a:t>
            </a:r>
          </a:p>
          <a:p>
            <a:r>
              <a:rPr lang="zh-CN" altLang="en-US" dirty="0" smtClean="0">
                <a:solidFill>
                  <a:srgbClr val="FF0000"/>
                </a:solidFill>
              </a:rPr>
              <a:t>（网页样式</a:t>
            </a:r>
            <a:r>
              <a:rPr lang="zh-CN" altLang="zh-CN" dirty="0">
                <a:solidFill>
                  <a:srgbClr val="FF0000"/>
                </a:solidFill>
              </a:rPr>
              <a:t>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&lt;/style</a:t>
            </a:r>
            <a:r>
              <a:rPr lang="en-US" altLang="zh-CN" dirty="0" smtClean="0">
                <a:solidFill>
                  <a:srgbClr val="FF0000"/>
                </a:solidFill>
              </a:rPr>
              <a:t>&gt;</a:t>
            </a:r>
          </a:p>
          <a:p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zh-CN" dirty="0" smtClean="0"/>
              <a:t>（</a:t>
            </a:r>
            <a:r>
              <a:rPr lang="zh-CN" altLang="en-US" dirty="0" smtClean="0"/>
              <a:t>汉字内容）</a:t>
            </a:r>
            <a:endParaRPr lang="en-US" altLang="zh-CN" dirty="0" smtClean="0"/>
          </a:p>
          <a:p>
            <a:r>
              <a:rPr lang="en-US" altLang="zh-CN" dirty="0" smtClean="0"/>
              <a:t>&lt;/p</a:t>
            </a:r>
            <a:r>
              <a:rPr lang="en-US" altLang="zh-CN" dirty="0"/>
              <a:t>&gt;</a:t>
            </a:r>
          </a:p>
        </p:txBody>
      </p:sp>
      <p:grpSp>
        <p:nvGrpSpPr>
          <p:cNvPr id="17" name="组 16"/>
          <p:cNvGrpSpPr/>
          <p:nvPr/>
        </p:nvGrpSpPr>
        <p:grpSpPr>
          <a:xfrm>
            <a:off x="7020272" y="1203598"/>
            <a:ext cx="1800200" cy="1224136"/>
            <a:chOff x="6876256" y="1131590"/>
            <a:chExt cx="2016224" cy="1296144"/>
          </a:xfrm>
        </p:grpSpPr>
        <p:sp>
          <p:nvSpPr>
            <p:cNvPr id="16" name="椭圆形标注 15"/>
            <p:cNvSpPr/>
            <p:nvPr/>
          </p:nvSpPr>
          <p:spPr>
            <a:xfrm>
              <a:off x="6876256" y="1131590"/>
              <a:ext cx="2016224" cy="1296144"/>
            </a:xfrm>
            <a:prstGeom prst="wedgeEllipseCallout">
              <a:avLst/>
            </a:prstGeom>
            <a:solidFill>
              <a:srgbClr val="C1AFE6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7037554" y="1436565"/>
              <a:ext cx="18002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dirty="0" smtClean="0">
                  <a:solidFill>
                    <a:schemeClr val="bg1"/>
                  </a:solidFill>
                </a:rPr>
                <a:t>怎么才能删掉这段内容呢？</a:t>
              </a:r>
              <a:endParaRPr kumimoji="1"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" name="矩形 10"/>
          <p:cNvSpPr/>
          <p:nvPr/>
        </p:nvSpPr>
        <p:spPr>
          <a:xfrm>
            <a:off x="1835696" y="3435846"/>
            <a:ext cx="5616624" cy="136815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051720" y="3507854"/>
            <a:ext cx="52565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 smtClean="0"/>
              <a:t>Beautifulsoup</a:t>
            </a:r>
            <a:r>
              <a:rPr lang="zh-CN" altLang="en-US" dirty="0" smtClean="0"/>
              <a:t>提供了可以删除原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代码的方法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2555776" y="3795886"/>
            <a:ext cx="337146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        delete </a:t>
            </a:r>
            <a:r>
              <a:rPr kumimoji="1" lang="en-US" altLang="zh-CN" dirty="0"/>
              <a:t>= </a:t>
            </a:r>
            <a:r>
              <a:rPr kumimoji="1" lang="en-US" altLang="zh-CN" dirty="0" err="1"/>
              <a:t>exp.find_all</a:t>
            </a:r>
            <a:r>
              <a:rPr kumimoji="1" lang="en-US" altLang="zh-CN" dirty="0"/>
              <a:t>('p')[1]</a:t>
            </a:r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div_name</a:t>
            </a:r>
            <a:r>
              <a:rPr kumimoji="1" lang="en-US" altLang="zh-CN" dirty="0"/>
              <a:t> = </a:t>
            </a:r>
            <a:r>
              <a:rPr kumimoji="1" lang="en-US" altLang="zh-CN" dirty="0" err="1"/>
              <a:t>delete.style</a:t>
            </a:r>
            <a:endParaRPr kumimoji="1" lang="en-US" altLang="zh-CN" dirty="0"/>
          </a:p>
          <a:p>
            <a:r>
              <a:rPr kumimoji="1" lang="en-US" altLang="zh-CN" dirty="0"/>
              <a:t>        </a:t>
            </a:r>
            <a:r>
              <a:rPr kumimoji="1" lang="en-US" altLang="zh-CN" dirty="0" err="1"/>
              <a:t>div_name.decompose</a:t>
            </a:r>
            <a:r>
              <a:rPr kumimoji="1" lang="en-US" altLang="zh-CN" dirty="0"/>
              <a:t>()</a:t>
            </a:r>
            <a:endParaRPr kumimoji="1"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问题二：对原页面代码进行处理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 descr="屏幕快照 2018-12-21 下午7.39.45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771550"/>
            <a:ext cx="4280310" cy="2520280"/>
          </a:xfrm>
          <a:prstGeom prst="rect">
            <a:avLst/>
          </a:prstGeom>
        </p:spPr>
      </p:pic>
      <p:sp>
        <p:nvSpPr>
          <p:cNvPr id="12" name="任意形状 11"/>
          <p:cNvSpPr/>
          <p:nvPr/>
        </p:nvSpPr>
        <p:spPr>
          <a:xfrm>
            <a:off x="350324" y="1083994"/>
            <a:ext cx="4293684" cy="1055707"/>
          </a:xfrm>
          <a:custGeom>
            <a:avLst/>
            <a:gdLst>
              <a:gd name="connsiteX0" fmla="*/ 109476 w 4105358"/>
              <a:gd name="connsiteY0" fmla="*/ 0 h 1007348"/>
              <a:gd name="connsiteX1" fmla="*/ 4105358 w 4105358"/>
              <a:gd name="connsiteY1" fmla="*/ 10949 h 1007348"/>
              <a:gd name="connsiteX2" fmla="*/ 4094410 w 4105358"/>
              <a:gd name="connsiteY2" fmla="*/ 930702 h 1007348"/>
              <a:gd name="connsiteX3" fmla="*/ 0 w 4105358"/>
              <a:gd name="connsiteY3" fmla="*/ 1007348 h 1007348"/>
              <a:gd name="connsiteX4" fmla="*/ 109476 w 4105358"/>
              <a:gd name="connsiteY4" fmla="*/ 0 h 1007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5358" h="1007348">
                <a:moveTo>
                  <a:pt x="109476" y="0"/>
                </a:moveTo>
                <a:lnTo>
                  <a:pt x="4105358" y="10949"/>
                </a:lnTo>
                <a:lnTo>
                  <a:pt x="4094410" y="930702"/>
                </a:lnTo>
                <a:lnTo>
                  <a:pt x="0" y="1007348"/>
                </a:lnTo>
                <a:lnTo>
                  <a:pt x="109476" y="0"/>
                </a:lnTo>
                <a:close/>
              </a:path>
            </a:pathLst>
          </a:custGeom>
          <a:noFill/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49260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3275856" y="1491630"/>
            <a:ext cx="5256584" cy="2304256"/>
          </a:xfrm>
          <a:prstGeom prst="rect">
            <a:avLst/>
          </a:prstGeom>
          <a:solidFill>
            <a:srgbClr val="C1AFE6">
              <a:alpha val="5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3419872" y="1923678"/>
            <a:ext cx="5256584" cy="13157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 smtClean="0"/>
              <a:t>Beautifulsoup</a:t>
            </a:r>
            <a:r>
              <a:rPr lang="zh-CN" altLang="en-US" dirty="0" smtClean="0"/>
              <a:t>提供了可以修改原</a:t>
            </a:r>
            <a:r>
              <a:rPr lang="en-US" altLang="zh-CN" dirty="0" smtClean="0"/>
              <a:t>html</a:t>
            </a:r>
            <a:r>
              <a:rPr lang="zh-CN" altLang="en-US" dirty="0" smtClean="0"/>
              <a:t>代码的方法：</a:t>
            </a:r>
            <a:endParaRPr lang="en-US" altLang="zh-CN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/>
              <a:t>        </a:t>
            </a:r>
            <a:r>
              <a:rPr lang="en-US" altLang="zh-CN" dirty="0" err="1" smtClean="0"/>
              <a:t>producer_entries</a:t>
            </a:r>
            <a:r>
              <a:rPr lang="en-US" altLang="zh-CN" dirty="0" smtClean="0"/>
              <a:t> </a:t>
            </a:r>
            <a:r>
              <a:rPr lang="en-US" altLang="zh-CN" dirty="0"/>
              <a:t>= </a:t>
            </a:r>
            <a:r>
              <a:rPr lang="en-US" altLang="zh-CN" dirty="0" err="1"/>
              <a:t>exp.p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        </a:t>
            </a:r>
            <a:r>
              <a:rPr lang="en-US" altLang="zh-CN" dirty="0" err="1"/>
              <a:t>producer_entries.name</a:t>
            </a:r>
            <a:r>
              <a:rPr lang="en-US" altLang="zh-CN" dirty="0"/>
              <a:t> = "table"</a:t>
            </a:r>
            <a:endParaRPr lang="zh-CN" altLang="en-US" dirty="0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755576" y="83408"/>
            <a:ext cx="44644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问题三：对原页面代码进行统一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7584" y="1131590"/>
            <a:ext cx="4572000" cy="307468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600" dirty="0" smtClean="0"/>
              <a:t>&lt;table&gt;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/>
              <a:t>汉字：吖</a:t>
            </a:r>
            <a:r>
              <a:rPr lang="en-US" altLang="zh-CN" sz="1600" dirty="0" smtClean="0"/>
              <a:t> </a:t>
            </a:r>
            <a:r>
              <a:rPr lang="zh-CN" altLang="en-US" sz="1600" dirty="0" smtClean="0"/>
              <a:t>拼音：</a:t>
            </a:r>
            <a:r>
              <a:rPr lang="en-US" altLang="zh-CN" sz="1600" dirty="0" smtClean="0"/>
              <a:t>......</a:t>
            </a:r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&lt;/table&gt;</a:t>
            </a:r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&lt;p&gt;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/>
              <a:t>（吖的释意）</a:t>
            </a:r>
            <a:endParaRPr lang="en-US" altLang="zh-CN" sz="1600" dirty="0" smtClean="0"/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&lt;/p&gt;</a:t>
            </a:r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&lt;table&gt;</a:t>
            </a:r>
          </a:p>
          <a:p>
            <a:pPr>
              <a:lnSpc>
                <a:spcPct val="120000"/>
              </a:lnSpc>
            </a:pPr>
            <a:r>
              <a:rPr lang="zh-CN" altLang="en-US" sz="1600" dirty="0" smtClean="0"/>
              <a:t>（工具书里的解释）</a:t>
            </a:r>
            <a:endParaRPr lang="en-US" altLang="zh-CN" sz="1600" dirty="0" smtClean="0"/>
          </a:p>
          <a:p>
            <a:pPr>
              <a:lnSpc>
                <a:spcPct val="120000"/>
              </a:lnSpc>
            </a:pPr>
            <a:r>
              <a:rPr lang="en-US" altLang="zh-CN" sz="1600" dirty="0" smtClean="0"/>
              <a:t>&lt;/table&gt;</a:t>
            </a:r>
            <a:endParaRPr lang="en-US" altLang="zh-CN" sz="1600" dirty="0"/>
          </a:p>
          <a:p>
            <a:pPr>
              <a:lnSpc>
                <a:spcPct val="120000"/>
              </a:lnSpc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27979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923928" y="2147974"/>
            <a:ext cx="2423096" cy="523220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收获与反思</a:t>
            </a:r>
            <a:endParaRPr lang="zh-CN" altLang="en-US" sz="28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863408" y="2013952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41121" cy="584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 smtClean="0">
                  <a:solidFill>
                    <a:schemeClr val="bg1"/>
                  </a:solidFill>
                  <a:latin typeface="Swiss911 XCm BT" pitchFamily="34" charset="0"/>
                </a:rPr>
                <a:t>03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443390" y="2787774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55536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>
            <a:grpSpLocks/>
          </p:cNvGrpSpPr>
          <p:nvPr/>
        </p:nvGrpSpPr>
        <p:grpSpPr bwMode="auto">
          <a:xfrm>
            <a:off x="1466281" y="1290340"/>
            <a:ext cx="2754313" cy="2754313"/>
            <a:chOff x="0" y="0"/>
            <a:chExt cx="2754000" cy="2754000"/>
          </a:xfrm>
          <a:effectLst/>
        </p:grpSpPr>
        <p:grpSp>
          <p:nvGrpSpPr>
            <p:cNvPr id="3" name="Group 3"/>
            <p:cNvGrpSpPr>
              <a:grpSpLocks noChangeAspect="1"/>
            </p:cNvGrpSpPr>
            <p:nvPr/>
          </p:nvGrpSpPr>
          <p:grpSpPr bwMode="auto">
            <a:xfrm>
              <a:off x="0" y="0"/>
              <a:ext cx="2754000" cy="2754000"/>
              <a:chOff x="0" y="0"/>
              <a:chExt cx="3060000" cy="3060000"/>
            </a:xfrm>
          </p:grpSpPr>
          <p:sp>
            <p:nvSpPr>
              <p:cNvPr id="5" name="椭圆 29"/>
              <p:cNvSpPr>
                <a:spLocks noChangeAspect="1"/>
              </p:cNvSpPr>
              <p:nvPr/>
            </p:nvSpPr>
            <p:spPr bwMode="auto">
              <a:xfrm>
                <a:off x="0" y="0"/>
                <a:ext cx="3060000" cy="3060000"/>
              </a:xfrm>
              <a:prstGeom prst="ellipse">
                <a:avLst/>
              </a:prstGeom>
              <a:solidFill>
                <a:srgbClr val="FFFFFF"/>
              </a:solidFill>
              <a:ln w="57150">
                <a:solidFill>
                  <a:schemeClr val="bg1">
                    <a:lumMod val="65000"/>
                  </a:schemeClr>
                </a:solidFill>
                <a:round/>
                <a:headEnd/>
                <a:tailEnd/>
              </a:ln>
              <a:effectLst/>
              <a:extLst/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椭圆 30"/>
              <p:cNvSpPr>
                <a:spLocks noChangeAspect="1"/>
              </p:cNvSpPr>
              <p:nvPr/>
            </p:nvSpPr>
            <p:spPr bwMode="auto">
              <a:xfrm>
                <a:off x="234571" y="234570"/>
                <a:ext cx="2590856" cy="259085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 w="76200">
                <a:noFill/>
                <a:round/>
                <a:headEnd/>
                <a:tailEnd/>
              </a:ln>
              <a:effectLst/>
            </p:spPr>
            <p:txBody>
              <a:bodyPr anchor="ctr"/>
              <a:lstStyle>
                <a:lvl1pPr eaLnBrk="0" hangingPunct="0">
                  <a:spcBef>
                    <a:spcPct val="20000"/>
                  </a:spcBef>
                  <a:buFont typeface="Arial" charset="0"/>
                  <a:buChar char="•"/>
                  <a:defRPr sz="32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spcBef>
                    <a:spcPct val="20000"/>
                  </a:spcBef>
                  <a:buFont typeface="Arial" charset="0"/>
                  <a:buChar char="–"/>
                  <a:defRPr sz="28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spcBef>
                    <a:spcPct val="20000"/>
                  </a:spcBef>
                  <a:buFont typeface="Arial" charset="0"/>
                  <a:buChar char="•"/>
                  <a:defRPr sz="24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spcBef>
                    <a:spcPct val="20000"/>
                  </a:spcBef>
                  <a:buFont typeface="Arial" charset="0"/>
                  <a:buChar char="–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spcBef>
                    <a:spcPct val="20000"/>
                  </a:spcBef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Font typeface="Arial" charset="0"/>
                  <a:buChar char="»"/>
                  <a:defRPr sz="2000"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>
                  <a:spcBef>
                    <a:spcPct val="0"/>
                  </a:spcBef>
                  <a:buFontTx/>
                  <a:buNone/>
                  <a:defRPr/>
                </a:pPr>
                <a:endParaRPr lang="zh-CN" altLang="en-US" sz="180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4" name="Rectangle 13"/>
            <p:cNvSpPr>
              <a:spLocks noChangeArrowheads="1"/>
            </p:cNvSpPr>
            <p:nvPr/>
          </p:nvSpPr>
          <p:spPr bwMode="auto">
            <a:xfrm>
              <a:off x="690485" y="1198399"/>
              <a:ext cx="1373031" cy="4000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zh-CN" altLang="en-US" sz="2000" dirty="0" smtClean="0">
                  <a:solidFill>
                    <a:schemeClr val="bg1"/>
                  </a:solidFill>
                  <a:latin typeface="方正兰亭中黑_GBK" pitchFamily="2" charset="-122"/>
                  <a:ea typeface="方正兰亭中黑_GBK" pitchFamily="2" charset="-122"/>
                </a:rPr>
                <a:t>改进方法</a:t>
              </a:r>
              <a:endParaRPr lang="zh-CN" altLang="en-US" sz="2000" dirty="0">
                <a:solidFill>
                  <a:schemeClr val="bg1"/>
                </a:solidFill>
                <a:latin typeface="方正兰亭中黑_GBK" pitchFamily="2" charset="-122"/>
                <a:ea typeface="方正兰亭中黑_GBK" pitchFamily="2" charset="-122"/>
              </a:endParaRPr>
            </a:p>
          </p:txBody>
        </p:sp>
      </p:grpSp>
      <p:sp>
        <p:nvSpPr>
          <p:cNvPr id="9" name="TextBox 146"/>
          <p:cNvSpPr txBox="1">
            <a:spLocks noChangeArrowheads="1"/>
          </p:cNvSpPr>
          <p:nvPr/>
        </p:nvSpPr>
        <p:spPr bwMode="auto">
          <a:xfrm>
            <a:off x="4480494" y="1194406"/>
            <a:ext cx="289981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代码可以更加简洁</a:t>
            </a:r>
            <a:endParaRPr lang="en-US" altLang="zh-CN" sz="1800" dirty="0">
              <a:solidFill>
                <a:schemeClr val="tx1">
                  <a:lumMod val="50000"/>
                  <a:lumOff val="50000"/>
                </a:schemeClr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3" name="TextBox 146"/>
          <p:cNvSpPr txBox="1">
            <a:spLocks noChangeArrowheads="1"/>
          </p:cNvSpPr>
          <p:nvPr/>
        </p:nvSpPr>
        <p:spPr bwMode="auto">
          <a:xfrm>
            <a:off x="5004048" y="2312921"/>
            <a:ext cx="2520280" cy="5847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存储方法可以改进，如存在数据库中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sp>
        <p:nvSpPr>
          <p:cNvPr id="17" name="TextBox 146"/>
          <p:cNvSpPr txBox="1">
            <a:spLocks noChangeArrowheads="1"/>
          </p:cNvSpPr>
          <p:nvPr/>
        </p:nvSpPr>
        <p:spPr bwMode="auto">
          <a:xfrm>
            <a:off x="4480494" y="3534464"/>
            <a:ext cx="3043834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2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>
              <a:buFont typeface="Arial" charset="0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/>
            <a:r>
              <a:rPr lang="zh-CN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结构可以优化，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黑_GBK" pitchFamily="2" charset="-122"/>
                <a:ea typeface="方正兰亭黑_GBK" pitchFamily="2" charset="-122"/>
              </a:rPr>
              <a:t>将每一个链接对应到相应的条目下</a:t>
            </a:r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方正兰亭黑_GBK" pitchFamily="2" charset="-122"/>
              <a:ea typeface="方正兰亭黑_GBK" pitchFamily="2" charset="-122"/>
            </a:endParaRPr>
          </a:p>
          <a:p>
            <a:endParaRPr lang="en-US" altLang="zh-CN" sz="1600" dirty="0">
              <a:solidFill>
                <a:schemeClr val="tx1">
                  <a:lumMod val="50000"/>
                  <a:lumOff val="50000"/>
                </a:schemeClr>
              </a:solidFill>
              <a:latin typeface="方正兰亭黑_GBK" pitchFamily="2" charset="-122"/>
              <a:ea typeface="方正兰亭黑_GBK" pitchFamily="2" charset="-122"/>
            </a:endParaRPr>
          </a:p>
        </p:txBody>
      </p:sp>
      <p:grpSp>
        <p:nvGrpSpPr>
          <p:cNvPr id="19" name="Group 20"/>
          <p:cNvGrpSpPr>
            <a:grpSpLocks/>
          </p:cNvGrpSpPr>
          <p:nvPr/>
        </p:nvGrpSpPr>
        <p:grpSpPr bwMode="auto">
          <a:xfrm>
            <a:off x="3117288" y="1131590"/>
            <a:ext cx="747713" cy="741363"/>
            <a:chOff x="0" y="0"/>
            <a:chExt cx="747186" cy="740914"/>
          </a:xfrm>
          <a:effectLst/>
        </p:grpSpPr>
        <p:grpSp>
          <p:nvGrpSpPr>
            <p:cNvPr id="20" name="Group 21"/>
            <p:cNvGrpSpPr>
              <a:grpSpLocks noChangeAspect="1"/>
            </p:cNvGrpSpPr>
            <p:nvPr/>
          </p:nvGrpSpPr>
          <p:grpSpPr bwMode="auto">
            <a:xfrm>
              <a:off x="3136" y="0"/>
              <a:ext cx="740914" cy="740914"/>
              <a:chOff x="0" y="0"/>
              <a:chExt cx="823237" cy="823237"/>
            </a:xfrm>
          </p:grpSpPr>
          <p:sp>
            <p:nvSpPr>
              <p:cNvPr id="22" name="椭圆 38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3237" cy="823237"/>
              </a:xfrm>
              <a:prstGeom prst="ellipse">
                <a:avLst/>
              </a:prstGeom>
              <a:solidFill>
                <a:schemeClr val="bg1"/>
              </a:solidFill>
              <a:ln w="9525">
                <a:noFill/>
                <a:round/>
                <a:headEnd/>
                <a:tailEnd/>
              </a:ln>
              <a:extLst/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 dirty="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23" name="椭圆 39"/>
              <p:cNvSpPr>
                <a:spLocks noChangeAspect="1"/>
              </p:cNvSpPr>
              <p:nvPr/>
            </p:nvSpPr>
            <p:spPr bwMode="auto">
              <a:xfrm>
                <a:off x="51620" y="51621"/>
                <a:ext cx="720000" cy="720000"/>
              </a:xfrm>
              <a:prstGeom prst="ellipse">
                <a:avLst/>
              </a:prstGeom>
              <a:solidFill>
                <a:schemeClr val="accent5">
                  <a:lumMod val="60000"/>
                  <a:lumOff val="40000"/>
                  <a:alpha val="79999"/>
                </a:schemeClr>
              </a:solidFill>
              <a:ln w="12700">
                <a:noFill/>
                <a:round/>
                <a:headEnd/>
                <a:tailEnd/>
              </a:ln>
              <a:effectLst/>
              <a:extLst/>
            </p:spPr>
            <p:txBody>
              <a:bodyPr wrap="none" anchor="ctr"/>
              <a:lstStyle/>
              <a:p>
                <a:pPr algn="ctr" eaLnBrk="0" hangingPunct="0">
                  <a:buClr>
                    <a:srgbClr val="FF0000"/>
                  </a:buClr>
                  <a:buSzPct val="70000"/>
                </a:pPr>
                <a:endParaRPr lang="zh-CN" altLang="en-US" sz="2000" dirty="0">
                  <a:solidFill>
                    <a:schemeClr val="tx2"/>
                  </a:solidFill>
                  <a:ea typeface="方正兰亭黑_GBK" pitchFamily="2" charset="-122"/>
                </a:endParaRPr>
              </a:p>
            </p:txBody>
          </p:sp>
        </p:grpSp>
        <p:sp>
          <p:nvSpPr>
            <p:cNvPr id="21" name="Rectangle 13"/>
            <p:cNvSpPr>
              <a:spLocks noChangeArrowheads="1"/>
            </p:cNvSpPr>
            <p:nvPr/>
          </p:nvSpPr>
          <p:spPr bwMode="auto">
            <a:xfrm>
              <a:off x="0" y="170402"/>
              <a:ext cx="747186" cy="3998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1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4" name="Group 25"/>
          <p:cNvGrpSpPr>
            <a:grpSpLocks/>
          </p:cNvGrpSpPr>
          <p:nvPr/>
        </p:nvGrpSpPr>
        <p:grpSpPr bwMode="auto">
          <a:xfrm>
            <a:off x="3825313" y="2298401"/>
            <a:ext cx="747713" cy="739776"/>
            <a:chOff x="0" y="0"/>
            <a:chExt cx="747186" cy="739990"/>
          </a:xfrm>
        </p:grpSpPr>
        <p:grpSp>
          <p:nvGrpSpPr>
            <p:cNvPr id="25" name="Group 26"/>
            <p:cNvGrpSpPr>
              <a:grpSpLocks noChangeAspect="1"/>
            </p:cNvGrpSpPr>
            <p:nvPr/>
          </p:nvGrpSpPr>
          <p:grpSpPr bwMode="auto">
            <a:xfrm>
              <a:off x="3598" y="0"/>
              <a:ext cx="739991" cy="739990"/>
              <a:chOff x="0" y="0"/>
              <a:chExt cx="822212" cy="822211"/>
            </a:xfrm>
          </p:grpSpPr>
          <p:sp>
            <p:nvSpPr>
              <p:cNvPr id="27" name="椭圆 35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212" cy="822211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28" name="椭圆 36"/>
              <p:cNvSpPr>
                <a:spLocks noChangeAspect="1"/>
              </p:cNvSpPr>
              <p:nvPr/>
            </p:nvSpPr>
            <p:spPr bwMode="auto">
              <a:xfrm>
                <a:off x="50644" y="51168"/>
                <a:ext cx="720922" cy="719876"/>
              </a:xfrm>
              <a:prstGeom prst="ellipse">
                <a:avLst/>
              </a:prstGeom>
              <a:solidFill>
                <a:schemeClr val="accent6">
                  <a:lumMod val="75000"/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</p:grpSp>
        <p:sp>
          <p:nvSpPr>
            <p:cNvPr id="26" name="Rectangle 13"/>
            <p:cNvSpPr>
              <a:spLocks noChangeArrowheads="1"/>
            </p:cNvSpPr>
            <p:nvPr/>
          </p:nvSpPr>
          <p:spPr bwMode="auto">
            <a:xfrm>
              <a:off x="0" y="169940"/>
              <a:ext cx="747186" cy="4002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2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grpSp>
        <p:nvGrpSpPr>
          <p:cNvPr id="29" name="Group 30"/>
          <p:cNvGrpSpPr>
            <a:grpSpLocks/>
          </p:cNvGrpSpPr>
          <p:nvPr/>
        </p:nvGrpSpPr>
        <p:grpSpPr bwMode="auto">
          <a:xfrm>
            <a:off x="3117288" y="3473151"/>
            <a:ext cx="747713" cy="739776"/>
            <a:chOff x="0" y="0"/>
            <a:chExt cx="747186" cy="740120"/>
          </a:xfrm>
        </p:grpSpPr>
        <p:grpSp>
          <p:nvGrpSpPr>
            <p:cNvPr id="30" name="Group 31"/>
            <p:cNvGrpSpPr>
              <a:grpSpLocks noChangeAspect="1"/>
            </p:cNvGrpSpPr>
            <p:nvPr/>
          </p:nvGrpSpPr>
          <p:grpSpPr bwMode="auto">
            <a:xfrm>
              <a:off x="3533" y="0"/>
              <a:ext cx="740120" cy="740120"/>
              <a:chOff x="0" y="0"/>
              <a:chExt cx="822355" cy="822355"/>
            </a:xfrm>
          </p:grpSpPr>
          <p:sp>
            <p:nvSpPr>
              <p:cNvPr id="32" name="椭圆 41"/>
              <p:cNvSpPr>
                <a:spLocks noChangeAspect="1" noChangeArrowheads="1"/>
              </p:cNvSpPr>
              <p:nvPr/>
            </p:nvSpPr>
            <p:spPr bwMode="auto">
              <a:xfrm>
                <a:off x="0" y="0"/>
                <a:ext cx="822355" cy="822355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  <p:sp>
            <p:nvSpPr>
              <p:cNvPr id="33" name="椭圆 42"/>
              <p:cNvSpPr>
                <a:spLocks noChangeAspect="1"/>
              </p:cNvSpPr>
              <p:nvPr/>
            </p:nvSpPr>
            <p:spPr bwMode="auto">
              <a:xfrm>
                <a:off x="50718" y="51177"/>
                <a:ext cx="720921" cy="72000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  <a:alpha val="79999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wrap="none" anchor="ctr"/>
              <a:lstStyle/>
              <a:p>
                <a:pPr algn="ctr" eaLnBrk="0" fontAlgn="ctr" hangingPunct="0">
                  <a:buClr>
                    <a:srgbClr val="FF0000"/>
                  </a:buClr>
                  <a:buSzPct val="70000"/>
                </a:pPr>
                <a:endParaRPr lang="zh-CN" altLang="en-US" sz="2000">
                  <a:solidFill>
                    <a:schemeClr val="tx2"/>
                  </a:solidFill>
                  <a:latin typeface="Calibri" pitchFamily="34" charset="0"/>
                  <a:ea typeface="方正兰亭黑_GBK" pitchFamily="2" charset="-122"/>
                </a:endParaRPr>
              </a:p>
            </p:txBody>
          </p:sp>
        </p:grpSp>
        <p:sp>
          <p:nvSpPr>
            <p:cNvPr id="31" name="Rectangle 13"/>
            <p:cNvSpPr>
              <a:spLocks noChangeArrowheads="1"/>
            </p:cNvSpPr>
            <p:nvPr/>
          </p:nvSpPr>
          <p:spPr bwMode="auto">
            <a:xfrm>
              <a:off x="0" y="170005"/>
              <a:ext cx="747186" cy="4002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algn="ctr"/>
              <a:r>
                <a:rPr lang="en-US" altLang="zh-CN" sz="2000" b="1" dirty="0">
                  <a:solidFill>
                    <a:schemeClr val="bg1"/>
                  </a:solidFill>
                  <a:latin typeface="方正兰亭黑_GBK" pitchFamily="2" charset="-122"/>
                  <a:ea typeface="方正兰亭黑_GBK" pitchFamily="2" charset="-122"/>
                </a:rPr>
                <a:t>3</a:t>
              </a:r>
              <a:endParaRPr lang="zh-CN" altLang="en-US" sz="2000" b="1" dirty="0">
                <a:solidFill>
                  <a:schemeClr val="bg1"/>
                </a:solidFill>
                <a:latin typeface="方正兰亭黑_GBK" pitchFamily="2" charset="-122"/>
                <a:ea typeface="方正兰亭黑_GBK" pitchFamily="2" charset="-122"/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2A3F80D7-E78A-433C-876E-F530AADD885E}"/>
              </a:ext>
            </a:extLst>
          </p:cNvPr>
          <p:cNvSpPr txBox="1"/>
          <p:nvPr/>
        </p:nvSpPr>
        <p:spPr>
          <a:xfrm>
            <a:off x="683568" y="51470"/>
            <a:ext cx="215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收获与反思</a:t>
            </a:r>
            <a:endParaRPr lang="zh-CN" altLang="en-US" sz="11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64050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8" presetClass="entr" presetSubtype="0" ac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300"/>
                            </p:stCondLst>
                            <p:childTnLst>
                              <p:par>
                                <p:cTn id="25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3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8038286" y="1667055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3" name="直接连接符 2"/>
          <p:cNvCxnSpPr/>
          <p:nvPr/>
        </p:nvCxnSpPr>
        <p:spPr>
          <a:xfrm>
            <a:off x="8048624" y="1667055"/>
            <a:ext cx="0" cy="97263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4" name="直接连接符 3"/>
          <p:cNvCxnSpPr/>
          <p:nvPr/>
        </p:nvCxnSpPr>
        <p:spPr>
          <a:xfrm>
            <a:off x="6956557" y="2639686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5" name="直接连接符 4"/>
          <p:cNvCxnSpPr/>
          <p:nvPr/>
        </p:nvCxnSpPr>
        <p:spPr>
          <a:xfrm>
            <a:off x="6966895" y="2639686"/>
            <a:ext cx="0" cy="97263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6" name="直接连接符 5"/>
          <p:cNvCxnSpPr/>
          <p:nvPr/>
        </p:nvCxnSpPr>
        <p:spPr>
          <a:xfrm>
            <a:off x="5917867" y="3612316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7" name="直接连接符 6"/>
          <p:cNvCxnSpPr/>
          <p:nvPr/>
        </p:nvCxnSpPr>
        <p:spPr>
          <a:xfrm>
            <a:off x="5940152" y="3579862"/>
            <a:ext cx="0" cy="97263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8" name="直接连接符 7"/>
          <p:cNvCxnSpPr/>
          <p:nvPr/>
        </p:nvCxnSpPr>
        <p:spPr>
          <a:xfrm>
            <a:off x="4860032" y="4587974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cxnSp>
        <p:nvCxnSpPr>
          <p:cNvPr id="9" name="直接连接符 8"/>
          <p:cNvCxnSpPr/>
          <p:nvPr/>
        </p:nvCxnSpPr>
        <p:spPr>
          <a:xfrm>
            <a:off x="4860032" y="4587974"/>
            <a:ext cx="0" cy="65110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  <p:grpSp>
        <p:nvGrpSpPr>
          <p:cNvPr id="10" name="组合 9"/>
          <p:cNvGrpSpPr/>
          <p:nvPr/>
        </p:nvGrpSpPr>
        <p:grpSpPr>
          <a:xfrm>
            <a:off x="8192161" y="945146"/>
            <a:ext cx="719989" cy="769441"/>
            <a:chOff x="8051785" y="944862"/>
            <a:chExt cx="826543" cy="883314"/>
          </a:xfrm>
        </p:grpSpPr>
        <p:sp>
          <p:nvSpPr>
            <p:cNvPr id="11" name="椭圆 10"/>
            <p:cNvSpPr/>
            <p:nvPr/>
          </p:nvSpPr>
          <p:spPr>
            <a:xfrm>
              <a:off x="8051785" y="947066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2" name="椭圆 11"/>
            <p:cNvSpPr/>
            <p:nvPr/>
          </p:nvSpPr>
          <p:spPr>
            <a:xfrm>
              <a:off x="8139438" y="1034719"/>
              <a:ext cx="651236" cy="65123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183451" y="944862"/>
              <a:ext cx="572683" cy="88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1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15" name="直接箭头连接符 14"/>
          <p:cNvCxnSpPr/>
          <p:nvPr/>
        </p:nvCxnSpPr>
        <p:spPr>
          <a:xfrm>
            <a:off x="1107124" y="1535294"/>
            <a:ext cx="6849252" cy="0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899592" y="3128069"/>
            <a:ext cx="497704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600">
                <a:solidFill>
                  <a:srgbClr val="BCE8F2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buFont typeface="Arial" charset="0"/>
              <a:defRPr sz="2000">
                <a:latin typeface="Calibri" pitchFamily="34" charset="0"/>
              </a:defRPr>
            </a:lvl6pPr>
            <a:lvl7pPr>
              <a:buFont typeface="Arial" charset="0"/>
              <a:defRPr sz="2000">
                <a:latin typeface="Calibri" pitchFamily="34" charset="0"/>
              </a:defRPr>
            </a:lvl7pPr>
            <a:lvl8pPr>
              <a:buFont typeface="Arial" charset="0"/>
              <a:defRPr sz="2000">
                <a:latin typeface="Calibri" pitchFamily="34" charset="0"/>
              </a:defRPr>
            </a:lvl8pPr>
            <a:lvl9pPr>
              <a:buFont typeface="Arial" charset="0"/>
              <a:defRPr sz="2000">
                <a:latin typeface="Calibri" pitchFamily="34" charset="0"/>
              </a:defRPr>
            </a:lvl9pPr>
          </a:lstStyle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要相信自己、要有耐心、不要轻易放弃，不要随便否定自己</a:t>
            </a:r>
            <a:r>
              <a:rPr lang="en-US" altLang="zh-CN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7147765" y="1903923"/>
            <a:ext cx="719989" cy="769441"/>
            <a:chOff x="6852825" y="2045531"/>
            <a:chExt cx="826543" cy="883314"/>
          </a:xfrm>
        </p:grpSpPr>
        <p:sp>
          <p:nvSpPr>
            <p:cNvPr id="20" name="椭圆 19"/>
            <p:cNvSpPr/>
            <p:nvPr/>
          </p:nvSpPr>
          <p:spPr>
            <a:xfrm>
              <a:off x="6852825" y="2063640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1" name="椭圆 20"/>
            <p:cNvSpPr/>
            <p:nvPr/>
          </p:nvSpPr>
          <p:spPr>
            <a:xfrm>
              <a:off x="6940478" y="2151293"/>
              <a:ext cx="651236" cy="65123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mpd="sng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6984492" y="2045531"/>
              <a:ext cx="572683" cy="88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2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611560" y="2490225"/>
            <a:ext cx="6264696" cy="1757454"/>
            <a:chOff x="-650698" y="2718598"/>
            <a:chExt cx="7191833" cy="2017540"/>
          </a:xfrm>
        </p:grpSpPr>
        <p:cxnSp>
          <p:nvCxnSpPr>
            <p:cNvPr id="24" name="直接箭头连接符 23"/>
            <p:cNvCxnSpPr/>
            <p:nvPr/>
          </p:nvCxnSpPr>
          <p:spPr>
            <a:xfrm>
              <a:off x="-81793" y="2718598"/>
              <a:ext cx="6622928" cy="27439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/>
            <p:cNvSpPr txBox="1"/>
            <p:nvPr/>
          </p:nvSpPr>
          <p:spPr>
            <a:xfrm>
              <a:off x="-650698" y="4382813"/>
              <a:ext cx="5822138" cy="35332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BCE8F2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2800">
                  <a:latin typeface="Calibri" pitchFamily="34" charset="0"/>
                </a:defRPr>
              </a:lvl2pPr>
              <a:lvl3pPr>
                <a:defRPr sz="2400">
                  <a:latin typeface="Calibri" pitchFamily="34" charset="0"/>
                </a:defRPr>
              </a:lvl3pPr>
              <a:lvl4pPr>
                <a:defRPr sz="2000">
                  <a:latin typeface="Calibri" pitchFamily="34" charset="0"/>
                </a:defRPr>
              </a:lvl4pPr>
              <a:lvl5pPr>
                <a:defRPr sz="2000">
                  <a:latin typeface="Calibri" pitchFamily="34" charset="0"/>
                </a:defRPr>
              </a:lvl5pPr>
              <a:lvl6pPr>
                <a:buFont typeface="Arial" charset="0"/>
                <a:defRPr sz="2000">
                  <a:latin typeface="Calibri" pitchFamily="34" charset="0"/>
                </a:defRPr>
              </a:lvl6pPr>
              <a:lvl7pPr>
                <a:buFont typeface="Arial" charset="0"/>
                <a:defRPr sz="2000">
                  <a:latin typeface="Calibri" pitchFamily="34" charset="0"/>
                </a:defRPr>
              </a:lvl7pPr>
              <a:lvl8pPr>
                <a:buFont typeface="Arial" charset="0"/>
                <a:defRPr sz="2000">
                  <a:latin typeface="Calibri" pitchFamily="34" charset="0"/>
                </a:defRPr>
              </a:lvl8pPr>
              <a:lvl9pPr>
                <a:buFont typeface="Arial" charset="0"/>
                <a:defRPr sz="2000">
                  <a:latin typeface="Calibri" pitchFamily="34" charset="0"/>
                </a:defRPr>
              </a:lvl9pPr>
            </a:lstStyle>
            <a:p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只要你在电脑前面坐满</a:t>
              </a:r>
              <a:r>
                <a:rPr lang="en-US" altLang="zh-CN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10</a:t>
              </a:r>
              <a:r>
                <a:rPr lang="zh-CN" altLang="en-US" sz="14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个小时，没有什么事情是解决不了的</a:t>
              </a:r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063201" y="2854721"/>
            <a:ext cx="719989" cy="769441"/>
            <a:chOff x="5607753" y="3137044"/>
            <a:chExt cx="826543" cy="883314"/>
          </a:xfrm>
        </p:grpSpPr>
        <p:sp>
          <p:nvSpPr>
            <p:cNvPr id="29" name="椭圆 28"/>
            <p:cNvSpPr/>
            <p:nvPr/>
          </p:nvSpPr>
          <p:spPr>
            <a:xfrm>
              <a:off x="5607753" y="3170764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>
              <a:off x="5695406" y="3258417"/>
              <a:ext cx="651236" cy="651236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 w="28575" cmpd="sng">
              <a:solidFill>
                <a:schemeClr val="accent6">
                  <a:lumMod val="75000"/>
                </a:schemeClr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739420" y="3137044"/>
              <a:ext cx="572683" cy="8833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400" b="1" dirty="0">
                  <a:solidFill>
                    <a:schemeClr val="bg1"/>
                  </a:solidFill>
                  <a:latin typeface="Arial" pitchFamily="34" charset="0"/>
                  <a:cs typeface="Arial" pitchFamily="34" charset="0"/>
                </a:rPr>
                <a:t>3</a:t>
              </a:r>
              <a:endParaRPr lang="zh-CN" altLang="en-US" sz="4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endParaRPr>
            </a:p>
          </p:txBody>
        </p:sp>
      </p:grpSp>
      <p:cxnSp>
        <p:nvCxnSpPr>
          <p:cNvPr id="33" name="直接箭头连接符 32"/>
          <p:cNvCxnSpPr/>
          <p:nvPr/>
        </p:nvCxnSpPr>
        <p:spPr>
          <a:xfrm>
            <a:off x="1107123" y="3447619"/>
            <a:ext cx="4689012" cy="36318"/>
          </a:xfrm>
          <a:prstGeom prst="straightConnector1">
            <a:avLst/>
          </a:prstGeom>
          <a:ln w="12700">
            <a:solidFill>
              <a:schemeClr val="accent2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组合 40"/>
          <p:cNvGrpSpPr/>
          <p:nvPr/>
        </p:nvGrpSpPr>
        <p:grpSpPr>
          <a:xfrm>
            <a:off x="611560" y="3939902"/>
            <a:ext cx="3707110" cy="389980"/>
            <a:chOff x="-194546" y="4528517"/>
            <a:chExt cx="4255739" cy="447694"/>
          </a:xfrm>
        </p:grpSpPr>
        <p:cxnSp>
          <p:nvCxnSpPr>
            <p:cNvPr id="42" name="直接箭头连接符 41"/>
            <p:cNvCxnSpPr/>
            <p:nvPr/>
          </p:nvCxnSpPr>
          <p:spPr>
            <a:xfrm>
              <a:off x="-103106" y="4976211"/>
              <a:ext cx="4164299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prstDash val="solid"/>
              <a:headEnd type="none" w="med" len="med"/>
              <a:tailEnd type="triangl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-194546" y="4528517"/>
              <a:ext cx="4255739" cy="35332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algn="ctr">
                <a:defRPr sz="1800">
                  <a:solidFill>
                    <a:srgbClr val="BCE8F2"/>
                  </a:solidFill>
                  <a:latin typeface="方正兰亭黑_GBK" pitchFamily="2" charset="-122"/>
                  <a:ea typeface="方正兰亭黑_GBK" pitchFamily="2" charset="-122"/>
                </a:defRPr>
              </a:lvl1pPr>
              <a:lvl2pPr>
                <a:defRPr sz="2800">
                  <a:latin typeface="Calibri" pitchFamily="34" charset="0"/>
                </a:defRPr>
              </a:lvl2pPr>
              <a:lvl3pPr>
                <a:defRPr sz="2400">
                  <a:latin typeface="Calibri" pitchFamily="34" charset="0"/>
                </a:defRPr>
              </a:lvl3pPr>
              <a:lvl4pPr>
                <a:defRPr sz="2000">
                  <a:latin typeface="Calibri" pitchFamily="34" charset="0"/>
                </a:defRPr>
              </a:lvl4pPr>
              <a:lvl5pPr>
                <a:defRPr sz="2000">
                  <a:latin typeface="Calibri" pitchFamily="34" charset="0"/>
                </a:defRPr>
              </a:lvl5pPr>
              <a:lvl6pPr>
                <a:buFont typeface="Arial" charset="0"/>
                <a:defRPr sz="2000">
                  <a:latin typeface="Calibri" pitchFamily="34" charset="0"/>
                </a:defRPr>
              </a:lvl6pPr>
              <a:lvl7pPr>
                <a:buFont typeface="Arial" charset="0"/>
                <a:defRPr sz="2000">
                  <a:latin typeface="Calibri" pitchFamily="34" charset="0"/>
                </a:defRPr>
              </a:lvl7pPr>
              <a:lvl8pPr>
                <a:buFont typeface="Arial" charset="0"/>
                <a:defRPr sz="2000">
                  <a:latin typeface="Calibri" pitchFamily="34" charset="0"/>
                </a:defRPr>
              </a:lvl8pPr>
              <a:lvl9pPr>
                <a:buFont typeface="Arial" charset="0"/>
                <a:defRPr sz="2000">
                  <a:latin typeface="Calibri" pitchFamily="34" charset="0"/>
                </a:defRPr>
              </a:lvl9pPr>
            </a:lstStyle>
            <a:p>
              <a:endPara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="" xmlns:a16="http://schemas.microsoft.com/office/drawing/2014/main" id="{F98D120C-8693-4A9E-B1DD-973967509696}"/>
              </a:ext>
            </a:extLst>
          </p:cNvPr>
          <p:cNvSpPr txBox="1"/>
          <p:nvPr/>
        </p:nvSpPr>
        <p:spPr>
          <a:xfrm>
            <a:off x="683568" y="65697"/>
            <a:ext cx="21584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收获与反思</a:t>
            </a:r>
            <a:endParaRPr lang="zh-CN" altLang="en-US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TextBox 25"/>
          <p:cNvSpPr txBox="1"/>
          <p:nvPr/>
        </p:nvSpPr>
        <p:spPr>
          <a:xfrm>
            <a:off x="1403648" y="1183853"/>
            <a:ext cx="5616624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rgbClr val="BCE8F2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buFont typeface="Arial" charset="0"/>
              <a:defRPr sz="2000">
                <a:latin typeface="Calibri" pitchFamily="34" charset="0"/>
              </a:defRPr>
            </a:lvl6pPr>
            <a:lvl7pPr>
              <a:buFont typeface="Arial" charset="0"/>
              <a:defRPr sz="2000">
                <a:latin typeface="Calibri" pitchFamily="34" charset="0"/>
              </a:defRPr>
            </a:lvl7pPr>
            <a:lvl8pPr>
              <a:buFont typeface="Arial" charset="0"/>
              <a:defRPr sz="2000">
                <a:latin typeface="Calibri" pitchFamily="34" charset="0"/>
              </a:defRPr>
            </a:lvl8pPr>
            <a:lvl9pPr>
              <a:buFont typeface="Arial" charset="0"/>
              <a:defRPr sz="2000">
                <a:latin typeface="Calibri" pitchFamily="34" charset="0"/>
              </a:defRPr>
            </a:lvl9pPr>
          </a:lstStyle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比起只是之前的编程课程，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因为有实际的应用，</a:t>
            </a: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所以更有</a:t>
            </a:r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成就感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3" name="TextBox 25"/>
          <p:cNvSpPr txBox="1"/>
          <p:nvPr/>
        </p:nvSpPr>
        <p:spPr>
          <a:xfrm>
            <a:off x="1259632" y="2139702"/>
            <a:ext cx="5071576" cy="30777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defPPr>
              <a:defRPr lang="zh-CN"/>
            </a:defPPr>
            <a:lvl1pPr algn="ctr">
              <a:defRPr sz="1800">
                <a:solidFill>
                  <a:srgbClr val="BCE8F2"/>
                </a:solidFill>
                <a:latin typeface="方正兰亭黑_GBK" pitchFamily="2" charset="-122"/>
                <a:ea typeface="方正兰亭黑_GBK" pitchFamily="2" charset="-122"/>
              </a:defRPr>
            </a:lvl1pPr>
            <a:lvl2pPr>
              <a:defRPr sz="2800">
                <a:latin typeface="Calibri" pitchFamily="34" charset="0"/>
              </a:defRPr>
            </a:lvl2pPr>
            <a:lvl3pPr>
              <a:defRPr sz="2400">
                <a:latin typeface="Calibri" pitchFamily="34" charset="0"/>
              </a:defRPr>
            </a:lvl3pPr>
            <a:lvl4pPr>
              <a:defRPr sz="2000">
                <a:latin typeface="Calibri" pitchFamily="34" charset="0"/>
              </a:defRPr>
            </a:lvl4pPr>
            <a:lvl5pPr>
              <a:defRPr sz="2000">
                <a:latin typeface="Calibri" pitchFamily="34" charset="0"/>
              </a:defRPr>
            </a:lvl5pPr>
            <a:lvl6pPr>
              <a:buFont typeface="Arial" charset="0"/>
              <a:defRPr sz="2000">
                <a:latin typeface="Calibri" pitchFamily="34" charset="0"/>
              </a:defRPr>
            </a:lvl6pPr>
            <a:lvl7pPr>
              <a:buFont typeface="Arial" charset="0"/>
              <a:defRPr sz="2000">
                <a:latin typeface="Calibri" pitchFamily="34" charset="0"/>
              </a:defRPr>
            </a:lvl7pPr>
            <a:lvl8pPr>
              <a:buFont typeface="Arial" charset="0"/>
              <a:defRPr sz="2000">
                <a:latin typeface="Calibri" pitchFamily="34" charset="0"/>
              </a:defRPr>
            </a:lvl8pPr>
            <a:lvl9pPr>
              <a:buFont typeface="Arial" charset="0"/>
              <a:defRPr sz="2000">
                <a:latin typeface="Calibri" pitchFamily="34" charset="0"/>
              </a:defRPr>
            </a:lvl9pPr>
          </a:lstStyle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要注意概念的辨别，类型、方法、对象要分清楚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8190686" y="1819455"/>
            <a:ext cx="1102405" cy="0"/>
          </a:xfrm>
          <a:prstGeom prst="line">
            <a:avLst/>
          </a:prstGeom>
          <a:noFill/>
          <a:ln w="28575" cmpd="sng">
            <a:solidFill>
              <a:schemeClr val="accent2"/>
            </a:solidFill>
            <a:round/>
            <a:headEnd/>
            <a:tailEnd/>
          </a:ln>
          <a:effectLst/>
        </p:spPr>
      </p:cxnSp>
    </p:spTree>
    <p:extLst>
      <p:ext uri="{BB962C8B-B14F-4D97-AF65-F5344CB8AC3E}">
        <p14:creationId xmlns:p14="http://schemas.microsoft.com/office/powerpoint/2010/main" val="1370579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4"/>
            <a:ext cx="9144597" cy="51431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1414" y="1330881"/>
            <a:ext cx="797045" cy="1050047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88918" y="1330881"/>
            <a:ext cx="8721245" cy="3813572"/>
            <a:chOff x="118542" y="1774507"/>
            <a:chExt cx="11626813" cy="5084763"/>
          </a:xfrm>
        </p:grpSpPr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542" y="1774507"/>
              <a:ext cx="8628063" cy="50847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83139">
              <a:off x="10451542" y="1821454"/>
              <a:ext cx="1293813" cy="4005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86144">
              <a:off x="9380812" y="5013177"/>
              <a:ext cx="1117500" cy="170198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69" y="87474"/>
            <a:ext cx="3992068" cy="221638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1273" y="1654125"/>
            <a:ext cx="851778" cy="103294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59832" y="2005702"/>
            <a:ext cx="3831818" cy="1685077"/>
          </a:xfrm>
          <a:prstGeom prst="rect">
            <a:avLst/>
          </a:prstGeom>
          <a:noFill/>
        </p:spPr>
        <p:txBody>
          <a:bodyPr wrap="none" lIns="68580" tIns="34290" rIns="68580" bIns="3429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rgbClr val="D62822"/>
                </a:solidFill>
                <a:cs typeface="+mn-ea"/>
                <a:sym typeface="+mn-lt"/>
              </a:rPr>
              <a:t>祝大家圣诞快乐！</a:t>
            </a:r>
            <a:endParaRPr lang="en-US" altLang="zh-CN" sz="3600" dirty="0" smtClean="0">
              <a:solidFill>
                <a:srgbClr val="D62822"/>
              </a:solidFill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dirty="0" smtClean="0">
                <a:solidFill>
                  <a:srgbClr val="D62822"/>
                </a:solidFill>
                <a:cs typeface="+mn-ea"/>
                <a:sym typeface="+mn-lt"/>
              </a:rPr>
              <a:t>谢谢！</a:t>
            </a:r>
            <a:endParaRPr lang="zh-CN" altLang="en-US" sz="3600" dirty="0">
              <a:solidFill>
                <a:srgbClr val="D62822"/>
              </a:solidFill>
              <a:cs typeface="+mn-ea"/>
              <a:sym typeface="+mn-lt"/>
            </a:endParaRPr>
          </a:p>
        </p:txBody>
      </p:sp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0595" y="2868064"/>
            <a:ext cx="2981880" cy="8962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01505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14:ripple dir="rd"/>
      </p:transition>
    </mc:Choice>
    <mc:Fallback xmlns="">
      <p:transition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500"/>
                            </p:stCondLst>
                            <p:childTnLst>
                              <p:par>
                                <p:cTn id="3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 tmFilter="0,0; .5, 1; 1, 1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7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8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6000"/>
                            </p:stCondLst>
                            <p:childTnLst>
                              <p:par>
                                <p:cTn id="50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6500"/>
                            </p:stCondLst>
                            <p:childTnLst>
                              <p:par>
                                <p:cTn id="5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5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6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7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8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9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11"/>
          <p:cNvSpPr>
            <a:spLocks noChangeArrowheads="1"/>
          </p:cNvSpPr>
          <p:nvPr/>
        </p:nvSpPr>
        <p:spPr bwMode="gray">
          <a:xfrm>
            <a:off x="3995936" y="2283718"/>
            <a:ext cx="3359196" cy="461665"/>
          </a:xfrm>
          <a:prstGeom prst="rect">
            <a:avLst/>
          </a:prstGeom>
          <a:noFill/>
          <a:ln>
            <a:noFill/>
          </a:ln>
          <a:extLst/>
        </p:spPr>
        <p:txBody>
          <a:bodyPr wrap="square">
            <a:spAutoFit/>
          </a:bodyPr>
          <a:lstStyle/>
          <a:p>
            <a:r>
              <a:rPr lang="zh-CN" altLang="en-US" sz="24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项目</a:t>
            </a:r>
            <a:r>
              <a:rPr lang="zh-CN" altLang="en-US" sz="2400" dirty="0" smtClean="0">
                <a:solidFill>
                  <a:schemeClr val="tx2"/>
                </a:solidFill>
                <a:latin typeface="方正兰亭中黑_GBK" pitchFamily="2" charset="-122"/>
                <a:ea typeface="方正兰亭中黑_GBK" pitchFamily="2" charset="-122"/>
              </a:rPr>
              <a:t>分析</a:t>
            </a:r>
            <a:endParaRPr lang="zh-CN" altLang="en-US" sz="2400" dirty="0">
              <a:solidFill>
                <a:schemeClr val="tx2"/>
              </a:solidFill>
              <a:latin typeface="方正兰亭中黑_GBK" pitchFamily="2" charset="-122"/>
              <a:ea typeface="方正兰亭中黑_GBK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2575376" y="2085960"/>
            <a:ext cx="710599" cy="773822"/>
            <a:chOff x="550069" y="1100038"/>
            <a:chExt cx="710599" cy="773822"/>
          </a:xfrm>
        </p:grpSpPr>
        <p:sp>
          <p:nvSpPr>
            <p:cNvPr id="94" name="矩形 2"/>
            <p:cNvSpPr/>
            <p:nvPr/>
          </p:nvSpPr>
          <p:spPr>
            <a:xfrm rot="5400000">
              <a:off x="554462" y="1167653"/>
              <a:ext cx="773822" cy="638591"/>
            </a:xfrm>
            <a:custGeom>
              <a:avLst/>
              <a:gdLst/>
              <a:ahLst/>
              <a:cxnLst/>
              <a:rect l="l" t="t" r="r" b="b"/>
              <a:pathLst>
                <a:path w="811496" h="669681">
                  <a:moveTo>
                    <a:pt x="1" y="405747"/>
                  </a:moveTo>
                  <a:lnTo>
                    <a:pt x="405749" y="0"/>
                  </a:lnTo>
                  <a:lnTo>
                    <a:pt x="811495" y="405747"/>
                  </a:lnTo>
                  <a:close/>
                  <a:moveTo>
                    <a:pt x="0" y="669681"/>
                  </a:moveTo>
                  <a:lnTo>
                    <a:pt x="0" y="405748"/>
                  </a:lnTo>
                  <a:lnTo>
                    <a:pt x="811496" y="405748"/>
                  </a:lnTo>
                  <a:lnTo>
                    <a:pt x="811496" y="669681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50069" y="1175365"/>
              <a:ext cx="601447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  <a:latin typeface="Swiss911 XCm BT" pitchFamily="34" charset="0"/>
                </a:rPr>
                <a:t>01</a:t>
              </a:r>
              <a:endParaRPr lang="zh-CN" altLang="en-US" sz="3200" dirty="0">
                <a:solidFill>
                  <a:schemeClr val="bg1"/>
                </a:solidFill>
                <a:latin typeface="Swiss911 XCm BT" pitchFamily="34" charset="0"/>
              </a:endParaRPr>
            </a:p>
          </p:txBody>
        </p:sp>
      </p:grpSp>
      <p:cxnSp>
        <p:nvCxnSpPr>
          <p:cNvPr id="5" name="直接连接符 4">
            <a:extLst>
              <a:ext uri="{FF2B5EF4-FFF2-40B4-BE49-F238E27FC236}">
                <a16:creationId xmlns="" xmlns:a16="http://schemas.microsoft.com/office/drawing/2014/main" id="{804188C2-E3C3-4FA8-8B25-B543541D774F}"/>
              </a:ext>
            </a:extLst>
          </p:cNvPr>
          <p:cNvCxnSpPr/>
          <p:nvPr/>
        </p:nvCxnSpPr>
        <p:spPr>
          <a:xfrm>
            <a:off x="3346508" y="2859782"/>
            <a:ext cx="2881676" cy="0"/>
          </a:xfrm>
          <a:prstGeom prst="line">
            <a:avLst/>
          </a:prstGeom>
          <a:ln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7" name="组合 96">
            <a:extLst>
              <a:ext uri="{FF2B5EF4-FFF2-40B4-BE49-F238E27FC236}">
                <a16:creationId xmlns="" xmlns:a16="http://schemas.microsoft.com/office/drawing/2014/main" id="{D2FB8AE1-F195-4189-8786-3AD381BCDBDC}"/>
              </a:ext>
            </a:extLst>
          </p:cNvPr>
          <p:cNvGrpSpPr/>
          <p:nvPr/>
        </p:nvGrpSpPr>
        <p:grpSpPr>
          <a:xfrm>
            <a:off x="-56139" y="-601220"/>
            <a:ext cx="2368153" cy="5789614"/>
            <a:chOff x="-56639" y="-632373"/>
            <a:chExt cx="2368153" cy="5789614"/>
          </a:xfrm>
        </p:grpSpPr>
        <p:sp>
          <p:nvSpPr>
            <p:cNvPr id="98" name="矩形 2">
              <a:extLst>
                <a:ext uri="{FF2B5EF4-FFF2-40B4-BE49-F238E27FC236}">
                  <a16:creationId xmlns="" xmlns:a16="http://schemas.microsoft.com/office/drawing/2014/main" id="{DE51A31F-4CC3-45E4-9A6F-6B9576F81657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矩形 2">
              <a:extLst>
                <a:ext uri="{FF2B5EF4-FFF2-40B4-BE49-F238E27FC236}">
                  <a16:creationId xmlns="" xmlns:a16="http://schemas.microsoft.com/office/drawing/2014/main" id="{62CFCCC3-B2EC-4CBB-B116-3260D7AC88C2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矩形 2">
              <a:extLst>
                <a:ext uri="{FF2B5EF4-FFF2-40B4-BE49-F238E27FC236}">
                  <a16:creationId xmlns="" xmlns:a16="http://schemas.microsoft.com/office/drawing/2014/main" id="{55553648-4AB2-438A-8551-00B0D8E3FBD0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矩形 2">
              <a:extLst>
                <a:ext uri="{FF2B5EF4-FFF2-40B4-BE49-F238E27FC236}">
                  <a16:creationId xmlns="" xmlns:a16="http://schemas.microsoft.com/office/drawing/2014/main" id="{B9101AD3-7006-4970-B366-2B53690C275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矩形 2">
              <a:extLst>
                <a:ext uri="{FF2B5EF4-FFF2-40B4-BE49-F238E27FC236}">
                  <a16:creationId xmlns="" xmlns:a16="http://schemas.microsoft.com/office/drawing/2014/main" id="{BDFB8FC4-77A3-47A9-9980-CDEBBDD901C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2">
              <a:extLst>
                <a:ext uri="{FF2B5EF4-FFF2-40B4-BE49-F238E27FC236}">
                  <a16:creationId xmlns="" xmlns:a16="http://schemas.microsoft.com/office/drawing/2014/main" id="{4C626783-6702-415D-B4E7-8A4BFDBC2447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 2">
              <a:extLst>
                <a:ext uri="{FF2B5EF4-FFF2-40B4-BE49-F238E27FC236}">
                  <a16:creationId xmlns="" xmlns:a16="http://schemas.microsoft.com/office/drawing/2014/main" id="{C6D52FBC-AE93-47EC-B197-8EA89A78140E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矩形 2">
              <a:extLst>
                <a:ext uri="{FF2B5EF4-FFF2-40B4-BE49-F238E27FC236}">
                  <a16:creationId xmlns="" xmlns:a16="http://schemas.microsoft.com/office/drawing/2014/main" id="{C0FFF7DC-8FD9-4AC4-97A9-DE72A6B036EA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矩形 2">
              <a:extLst>
                <a:ext uri="{FF2B5EF4-FFF2-40B4-BE49-F238E27FC236}">
                  <a16:creationId xmlns="" xmlns:a16="http://schemas.microsoft.com/office/drawing/2014/main" id="{900BD925-3848-4220-8AE8-EC5617694C6A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0" name="矩形 2">
              <a:extLst>
                <a:ext uri="{FF2B5EF4-FFF2-40B4-BE49-F238E27FC236}">
                  <a16:creationId xmlns="" xmlns:a16="http://schemas.microsoft.com/office/drawing/2014/main" id="{773B4003-7469-47A6-B8BB-39D0CB137C11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矩形 2">
              <a:extLst>
                <a:ext uri="{FF2B5EF4-FFF2-40B4-BE49-F238E27FC236}">
                  <a16:creationId xmlns="" xmlns:a16="http://schemas.microsoft.com/office/drawing/2014/main" id="{F00B8779-E901-41CF-82DA-2E1D92DAE6F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矩形 2">
              <a:extLst>
                <a:ext uri="{FF2B5EF4-FFF2-40B4-BE49-F238E27FC236}">
                  <a16:creationId xmlns="" xmlns:a16="http://schemas.microsoft.com/office/drawing/2014/main" id="{EBF58AFB-D39B-4836-BDEB-8F65A7A4F49B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2">
              <a:extLst>
                <a:ext uri="{FF2B5EF4-FFF2-40B4-BE49-F238E27FC236}">
                  <a16:creationId xmlns="" xmlns:a16="http://schemas.microsoft.com/office/drawing/2014/main" id="{F19BE845-EFB0-4235-998C-62F4ADA917B3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矩形 2">
              <a:extLst>
                <a:ext uri="{FF2B5EF4-FFF2-40B4-BE49-F238E27FC236}">
                  <a16:creationId xmlns="" xmlns:a16="http://schemas.microsoft.com/office/drawing/2014/main" id="{F8874EAC-376B-42AE-A6D3-EED2C8BFBBFB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矩形 2">
              <a:extLst>
                <a:ext uri="{FF2B5EF4-FFF2-40B4-BE49-F238E27FC236}">
                  <a16:creationId xmlns="" xmlns:a16="http://schemas.microsoft.com/office/drawing/2014/main" id="{A11EECFD-D13D-4A31-BAA2-58BB4EFFD675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矩形 2">
              <a:extLst>
                <a:ext uri="{FF2B5EF4-FFF2-40B4-BE49-F238E27FC236}">
                  <a16:creationId xmlns="" xmlns:a16="http://schemas.microsoft.com/office/drawing/2014/main" id="{5C535AD1-227B-4488-BABD-38F172C39002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矩形 2">
              <a:extLst>
                <a:ext uri="{FF2B5EF4-FFF2-40B4-BE49-F238E27FC236}">
                  <a16:creationId xmlns="" xmlns:a16="http://schemas.microsoft.com/office/drawing/2014/main" id="{64A6FFFD-F428-4E20-8CC0-DFCC2429617E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矩形 2">
              <a:extLst>
                <a:ext uri="{FF2B5EF4-FFF2-40B4-BE49-F238E27FC236}">
                  <a16:creationId xmlns="" xmlns:a16="http://schemas.microsoft.com/office/drawing/2014/main" id="{E34A5E18-B04C-4E52-968A-5AAF117A176C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9" name="矩形 2">
              <a:extLst>
                <a:ext uri="{FF2B5EF4-FFF2-40B4-BE49-F238E27FC236}">
                  <a16:creationId xmlns="" xmlns:a16="http://schemas.microsoft.com/office/drawing/2014/main" id="{7CC84CB1-E7B6-4889-8504-D9F3B29F7810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0" name="矩形 2">
              <a:extLst>
                <a:ext uri="{FF2B5EF4-FFF2-40B4-BE49-F238E27FC236}">
                  <a16:creationId xmlns="" xmlns:a16="http://schemas.microsoft.com/office/drawing/2014/main" id="{2BD49A04-545B-48FA-9988-4D120AC6C317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矩形 2">
              <a:extLst>
                <a:ext uri="{FF2B5EF4-FFF2-40B4-BE49-F238E27FC236}">
                  <a16:creationId xmlns="" xmlns:a16="http://schemas.microsoft.com/office/drawing/2014/main" id="{419105D3-1269-4BBE-93E4-E2B4286C1E47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矩形 2">
              <a:extLst>
                <a:ext uri="{FF2B5EF4-FFF2-40B4-BE49-F238E27FC236}">
                  <a16:creationId xmlns="" xmlns:a16="http://schemas.microsoft.com/office/drawing/2014/main" id="{39574252-14B9-4C0F-B1EC-9FB7B0C57FC4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矩形 2">
              <a:extLst>
                <a:ext uri="{FF2B5EF4-FFF2-40B4-BE49-F238E27FC236}">
                  <a16:creationId xmlns="" xmlns:a16="http://schemas.microsoft.com/office/drawing/2014/main" id="{4BC34E68-8154-4488-8487-B774B53046C2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矩形 2">
              <a:extLst>
                <a:ext uri="{FF2B5EF4-FFF2-40B4-BE49-F238E27FC236}">
                  <a16:creationId xmlns="" xmlns:a16="http://schemas.microsoft.com/office/drawing/2014/main" id="{C2ACBDBF-6845-43EE-AC54-D4C45C993CFB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矩形 2">
              <a:extLst>
                <a:ext uri="{FF2B5EF4-FFF2-40B4-BE49-F238E27FC236}">
                  <a16:creationId xmlns="" xmlns:a16="http://schemas.microsoft.com/office/drawing/2014/main" id="{83ABB81C-D724-418A-AF23-543002185A04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矩形 2">
              <a:extLst>
                <a:ext uri="{FF2B5EF4-FFF2-40B4-BE49-F238E27FC236}">
                  <a16:creationId xmlns="" xmlns:a16="http://schemas.microsoft.com/office/drawing/2014/main" id="{2233D82C-8209-47A3-937B-2ED643C818AE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矩形 2">
              <a:extLst>
                <a:ext uri="{FF2B5EF4-FFF2-40B4-BE49-F238E27FC236}">
                  <a16:creationId xmlns="" xmlns:a16="http://schemas.microsoft.com/office/drawing/2014/main" id="{A7E235A4-229B-4279-8076-CF04ED013535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矩形 2">
              <a:extLst>
                <a:ext uri="{FF2B5EF4-FFF2-40B4-BE49-F238E27FC236}">
                  <a16:creationId xmlns="" xmlns:a16="http://schemas.microsoft.com/office/drawing/2014/main" id="{A0F15B90-0E77-46AB-8760-63359F298E8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矩形 2">
              <a:extLst>
                <a:ext uri="{FF2B5EF4-FFF2-40B4-BE49-F238E27FC236}">
                  <a16:creationId xmlns="" xmlns:a16="http://schemas.microsoft.com/office/drawing/2014/main" id="{BC8A3526-5982-424A-8663-75523661BBDC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矩形 2">
              <a:extLst>
                <a:ext uri="{FF2B5EF4-FFF2-40B4-BE49-F238E27FC236}">
                  <a16:creationId xmlns="" xmlns:a16="http://schemas.microsoft.com/office/drawing/2014/main" id="{B85FEDB7-4855-460E-8DDA-E08235C64A2B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矩形 2">
              <a:extLst>
                <a:ext uri="{FF2B5EF4-FFF2-40B4-BE49-F238E27FC236}">
                  <a16:creationId xmlns="" xmlns:a16="http://schemas.microsoft.com/office/drawing/2014/main" id="{22DC214C-4E57-40D5-976B-6F08E88DB3F3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矩形 2">
              <a:extLst>
                <a:ext uri="{FF2B5EF4-FFF2-40B4-BE49-F238E27FC236}">
                  <a16:creationId xmlns="" xmlns:a16="http://schemas.microsoft.com/office/drawing/2014/main" id="{66EAC705-E7EE-4DDE-9460-2B1F448FF94D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矩形 2">
              <a:extLst>
                <a:ext uri="{FF2B5EF4-FFF2-40B4-BE49-F238E27FC236}">
                  <a16:creationId xmlns="" xmlns:a16="http://schemas.microsoft.com/office/drawing/2014/main" id="{D29CA3EB-14B8-4C09-A7B0-865AB64ECD59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4" name="矩形 2">
              <a:extLst>
                <a:ext uri="{FF2B5EF4-FFF2-40B4-BE49-F238E27FC236}">
                  <a16:creationId xmlns="" xmlns:a16="http://schemas.microsoft.com/office/drawing/2014/main" id="{75B57D83-6EEB-4B07-9D91-82E92F6B7F4D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5" name="组合 164">
            <a:extLst>
              <a:ext uri="{FF2B5EF4-FFF2-40B4-BE49-F238E27FC236}">
                <a16:creationId xmlns="" xmlns:a16="http://schemas.microsoft.com/office/drawing/2014/main" id="{A4317FDA-200E-4637-A6E6-69F835C085F8}"/>
              </a:ext>
            </a:extLst>
          </p:cNvPr>
          <p:cNvGrpSpPr/>
          <p:nvPr/>
        </p:nvGrpSpPr>
        <p:grpSpPr>
          <a:xfrm flipH="1">
            <a:off x="6833040" y="-636958"/>
            <a:ext cx="2368153" cy="5789614"/>
            <a:chOff x="-56639" y="-632373"/>
            <a:chExt cx="2368153" cy="5789614"/>
          </a:xfrm>
        </p:grpSpPr>
        <p:sp>
          <p:nvSpPr>
            <p:cNvPr id="166" name="矩形 2">
              <a:extLst>
                <a:ext uri="{FF2B5EF4-FFF2-40B4-BE49-F238E27FC236}">
                  <a16:creationId xmlns="" xmlns:a16="http://schemas.microsoft.com/office/drawing/2014/main" id="{F242DB58-A3D9-448A-BBF9-040DAEFDE65C}"/>
                </a:ext>
              </a:extLst>
            </p:cNvPr>
            <p:cNvSpPr/>
            <p:nvPr/>
          </p:nvSpPr>
          <p:spPr>
            <a:xfrm rot="5400000">
              <a:off x="-585140" y="2039529"/>
              <a:ext cx="2340562" cy="117028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矩形 2">
              <a:extLst>
                <a:ext uri="{FF2B5EF4-FFF2-40B4-BE49-F238E27FC236}">
                  <a16:creationId xmlns="" xmlns:a16="http://schemas.microsoft.com/office/drawing/2014/main" id="{5DC70AF1-6501-41D4-8C14-70A1CBA617C5}"/>
                </a:ext>
              </a:extLst>
            </p:cNvPr>
            <p:cNvSpPr/>
            <p:nvPr/>
          </p:nvSpPr>
          <p:spPr>
            <a:xfrm rot="5400000">
              <a:off x="-335752" y="830698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矩形 2">
              <a:extLst>
                <a:ext uri="{FF2B5EF4-FFF2-40B4-BE49-F238E27FC236}">
                  <a16:creationId xmlns="" xmlns:a16="http://schemas.microsoft.com/office/drawing/2014/main" id="{172B6999-B9B1-4874-BF98-8EB77078919C}"/>
                </a:ext>
              </a:extLst>
            </p:cNvPr>
            <p:cNvSpPr/>
            <p:nvPr/>
          </p:nvSpPr>
          <p:spPr>
            <a:xfrm rot="5400000">
              <a:off x="440446" y="1295374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矩形 2">
              <a:extLst>
                <a:ext uri="{FF2B5EF4-FFF2-40B4-BE49-F238E27FC236}">
                  <a16:creationId xmlns="" xmlns:a16="http://schemas.microsoft.com/office/drawing/2014/main" id="{B2E96E1D-789A-444C-B1CC-DCBFFF30A3BE}"/>
                </a:ext>
              </a:extLst>
            </p:cNvPr>
            <p:cNvSpPr/>
            <p:nvPr/>
          </p:nvSpPr>
          <p:spPr>
            <a:xfrm rot="5400000">
              <a:off x="315136" y="117698"/>
              <a:ext cx="1302985" cy="65026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0" name="矩形 2">
              <a:extLst>
                <a:ext uri="{FF2B5EF4-FFF2-40B4-BE49-F238E27FC236}">
                  <a16:creationId xmlns="" xmlns:a16="http://schemas.microsoft.com/office/drawing/2014/main" id="{BFAD0ABE-9068-485E-8BED-37CBB36E7581}"/>
                </a:ext>
              </a:extLst>
            </p:cNvPr>
            <p:cNvSpPr/>
            <p:nvPr/>
          </p:nvSpPr>
          <p:spPr>
            <a:xfrm rot="5400000">
              <a:off x="906560" y="1633477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矩形 2">
              <a:extLst>
                <a:ext uri="{FF2B5EF4-FFF2-40B4-BE49-F238E27FC236}">
                  <a16:creationId xmlns="" xmlns:a16="http://schemas.microsoft.com/office/drawing/2014/main" id="{BB0B7EBA-5CBC-4BF2-AFFD-7946E26EFE12}"/>
                </a:ext>
              </a:extLst>
            </p:cNvPr>
            <p:cNvSpPr/>
            <p:nvPr/>
          </p:nvSpPr>
          <p:spPr>
            <a:xfrm rot="5400000">
              <a:off x="906560" y="2161641"/>
              <a:ext cx="547159" cy="2730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矩形 2">
              <a:extLst>
                <a:ext uri="{FF2B5EF4-FFF2-40B4-BE49-F238E27FC236}">
                  <a16:creationId xmlns="" xmlns:a16="http://schemas.microsoft.com/office/drawing/2014/main" id="{709A9654-2265-483A-9652-964695BD54B0}"/>
                </a:ext>
              </a:extLst>
            </p:cNvPr>
            <p:cNvSpPr/>
            <p:nvPr/>
          </p:nvSpPr>
          <p:spPr>
            <a:xfrm rot="5400000">
              <a:off x="440446" y="2097118"/>
              <a:ext cx="804216" cy="40210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矩形 2">
              <a:extLst>
                <a:ext uri="{FF2B5EF4-FFF2-40B4-BE49-F238E27FC236}">
                  <a16:creationId xmlns="" xmlns:a16="http://schemas.microsoft.com/office/drawing/2014/main" id="{61252CD1-EE50-4662-A69E-19F4F37A3221}"/>
                </a:ext>
              </a:extLst>
            </p:cNvPr>
            <p:cNvSpPr/>
            <p:nvPr/>
          </p:nvSpPr>
          <p:spPr>
            <a:xfrm rot="5400000">
              <a:off x="367402" y="2970980"/>
              <a:ext cx="1094318" cy="54612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矩形 2">
              <a:extLst>
                <a:ext uri="{FF2B5EF4-FFF2-40B4-BE49-F238E27FC236}">
                  <a16:creationId xmlns="" xmlns:a16="http://schemas.microsoft.com/office/drawing/2014/main" id="{8154BC73-FA9A-4432-B546-51990A6047F3}"/>
                </a:ext>
              </a:extLst>
            </p:cNvPr>
            <p:cNvSpPr/>
            <p:nvPr/>
          </p:nvSpPr>
          <p:spPr>
            <a:xfrm rot="5400000">
              <a:off x="486335" y="3963123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矩形 2">
              <a:extLst>
                <a:ext uri="{FF2B5EF4-FFF2-40B4-BE49-F238E27FC236}">
                  <a16:creationId xmlns="" xmlns:a16="http://schemas.microsoft.com/office/drawing/2014/main" id="{617E6435-8005-46D8-A3A1-F14A5D3D77C3}"/>
                </a:ext>
              </a:extLst>
            </p:cNvPr>
            <p:cNvSpPr/>
            <p:nvPr/>
          </p:nvSpPr>
          <p:spPr>
            <a:xfrm rot="5400000">
              <a:off x="-335752" y="4149984"/>
              <a:ext cx="1343009" cy="671506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2">
              <a:extLst>
                <a:ext uri="{FF2B5EF4-FFF2-40B4-BE49-F238E27FC236}">
                  <a16:creationId xmlns="" xmlns:a16="http://schemas.microsoft.com/office/drawing/2014/main" id="{7CE278EA-5147-4278-BA47-B9DA950CF318}"/>
                </a:ext>
              </a:extLst>
            </p:cNvPr>
            <p:cNvSpPr/>
            <p:nvPr/>
          </p:nvSpPr>
          <p:spPr>
            <a:xfrm rot="5400000">
              <a:off x="486335" y="4623674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2">
              <a:extLst>
                <a:ext uri="{FF2B5EF4-FFF2-40B4-BE49-F238E27FC236}">
                  <a16:creationId xmlns="" xmlns:a16="http://schemas.microsoft.com/office/drawing/2014/main" id="{251CEA55-D4F7-4C6D-BFFC-B1A20D757BCE}"/>
                </a:ext>
              </a:extLst>
            </p:cNvPr>
            <p:cNvSpPr/>
            <p:nvPr/>
          </p:nvSpPr>
          <p:spPr>
            <a:xfrm rot="5400000">
              <a:off x="795492" y="4313931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矩形 2">
              <a:extLst>
                <a:ext uri="{FF2B5EF4-FFF2-40B4-BE49-F238E27FC236}">
                  <a16:creationId xmlns="" xmlns:a16="http://schemas.microsoft.com/office/drawing/2014/main" id="{408B6D29-DAC3-42AA-9115-4B15331CE87E}"/>
                </a:ext>
              </a:extLst>
            </p:cNvPr>
            <p:cNvSpPr/>
            <p:nvPr/>
          </p:nvSpPr>
          <p:spPr>
            <a:xfrm rot="5400000">
              <a:off x="1106720" y="4010387"/>
              <a:ext cx="611216" cy="30503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矩形 2">
              <a:extLst>
                <a:ext uri="{FF2B5EF4-FFF2-40B4-BE49-F238E27FC236}">
                  <a16:creationId xmlns="" xmlns:a16="http://schemas.microsoft.com/office/drawing/2014/main" id="{EA917D1F-9BBA-4BC2-A72E-0DC60BAB1A2C}"/>
                </a:ext>
              </a:extLst>
            </p:cNvPr>
            <p:cNvSpPr/>
            <p:nvPr/>
          </p:nvSpPr>
          <p:spPr>
            <a:xfrm rot="5400000">
              <a:off x="1104649" y="3392972"/>
              <a:ext cx="619485" cy="30915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矩形 2">
              <a:extLst>
                <a:ext uri="{FF2B5EF4-FFF2-40B4-BE49-F238E27FC236}">
                  <a16:creationId xmlns="" xmlns:a16="http://schemas.microsoft.com/office/drawing/2014/main" id="{C390E7A9-7E61-40F8-85E4-D1B3239C8FCB}"/>
                </a:ext>
              </a:extLst>
            </p:cNvPr>
            <p:cNvSpPr/>
            <p:nvPr/>
          </p:nvSpPr>
          <p:spPr>
            <a:xfrm rot="5400000">
              <a:off x="-233773" y="2840433"/>
              <a:ext cx="935087" cy="46754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矩形 2">
              <a:extLst>
                <a:ext uri="{FF2B5EF4-FFF2-40B4-BE49-F238E27FC236}">
                  <a16:creationId xmlns="" xmlns:a16="http://schemas.microsoft.com/office/drawing/2014/main" id="{77FBFD12-B183-4654-912F-77B76F64080F}"/>
                </a:ext>
              </a:extLst>
            </p:cNvPr>
            <p:cNvSpPr/>
            <p:nvPr/>
          </p:nvSpPr>
          <p:spPr>
            <a:xfrm rot="5400000">
              <a:off x="-457281" y="-175093"/>
              <a:ext cx="1829122" cy="91456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矩形 2">
              <a:extLst>
                <a:ext uri="{FF2B5EF4-FFF2-40B4-BE49-F238E27FC236}">
                  <a16:creationId xmlns="" xmlns:a16="http://schemas.microsoft.com/office/drawing/2014/main" id="{5B2765EA-595B-4272-9DF9-EFBF0B42E425}"/>
                </a:ext>
              </a:extLst>
            </p:cNvPr>
            <p:cNvSpPr/>
            <p:nvPr/>
          </p:nvSpPr>
          <p:spPr>
            <a:xfrm rot="5400000">
              <a:off x="151528" y="1207865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矩形 2">
              <a:extLst>
                <a:ext uri="{FF2B5EF4-FFF2-40B4-BE49-F238E27FC236}">
                  <a16:creationId xmlns="" xmlns:a16="http://schemas.microsoft.com/office/drawing/2014/main" id="{236089CE-0EFA-4A2D-AF34-99B05F6EE0EA}"/>
                </a:ext>
              </a:extLst>
            </p:cNvPr>
            <p:cNvSpPr/>
            <p:nvPr/>
          </p:nvSpPr>
          <p:spPr>
            <a:xfrm rot="5400000">
              <a:off x="151528" y="2228650"/>
              <a:ext cx="578516" cy="28871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矩形 2">
              <a:extLst>
                <a:ext uri="{FF2B5EF4-FFF2-40B4-BE49-F238E27FC236}">
                  <a16:creationId xmlns="" xmlns:a16="http://schemas.microsoft.com/office/drawing/2014/main" id="{103E6610-455A-4ED9-ADCB-04E33A31480D}"/>
                </a:ext>
              </a:extLst>
            </p:cNvPr>
            <p:cNvSpPr/>
            <p:nvPr/>
          </p:nvSpPr>
          <p:spPr>
            <a:xfrm rot="5400000">
              <a:off x="-75391" y="3569140"/>
              <a:ext cx="957086" cy="4776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矩形 2">
              <a:extLst>
                <a:ext uri="{FF2B5EF4-FFF2-40B4-BE49-F238E27FC236}">
                  <a16:creationId xmlns="" xmlns:a16="http://schemas.microsoft.com/office/drawing/2014/main" id="{03A51A0B-624D-46CA-8706-6413F24899FA}"/>
                </a:ext>
              </a:extLst>
            </p:cNvPr>
            <p:cNvSpPr/>
            <p:nvPr/>
          </p:nvSpPr>
          <p:spPr>
            <a:xfrm rot="5400000">
              <a:off x="1306481" y="1184509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矩形 2">
              <a:extLst>
                <a:ext uri="{FF2B5EF4-FFF2-40B4-BE49-F238E27FC236}">
                  <a16:creationId xmlns="" xmlns:a16="http://schemas.microsoft.com/office/drawing/2014/main" id="{B35A851D-CE34-4A45-AF66-47F87B150ACC}"/>
                </a:ext>
              </a:extLst>
            </p:cNvPr>
            <p:cNvSpPr/>
            <p:nvPr/>
          </p:nvSpPr>
          <p:spPr>
            <a:xfrm rot="5400000">
              <a:off x="-700570" y="776139"/>
              <a:ext cx="2571422" cy="1283279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矩形 2">
              <a:extLst>
                <a:ext uri="{FF2B5EF4-FFF2-40B4-BE49-F238E27FC236}">
                  <a16:creationId xmlns="" xmlns:a16="http://schemas.microsoft.com/office/drawing/2014/main" id="{731750D5-FD35-4CD8-8B90-C223561F1593}"/>
                </a:ext>
              </a:extLst>
            </p:cNvPr>
            <p:cNvSpPr/>
            <p:nvPr/>
          </p:nvSpPr>
          <p:spPr>
            <a:xfrm rot="5400000">
              <a:off x="-407031" y="2619045"/>
              <a:ext cx="1398922" cy="69813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矩形 2">
              <a:extLst>
                <a:ext uri="{FF2B5EF4-FFF2-40B4-BE49-F238E27FC236}">
                  <a16:creationId xmlns="" xmlns:a16="http://schemas.microsoft.com/office/drawing/2014/main" id="{1558E2C1-4A80-470E-B5E5-38FBE9B6F7FC}"/>
                </a:ext>
              </a:extLst>
            </p:cNvPr>
            <p:cNvSpPr/>
            <p:nvPr/>
          </p:nvSpPr>
          <p:spPr>
            <a:xfrm rot="5400000">
              <a:off x="361002" y="3725314"/>
              <a:ext cx="1092871" cy="545402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矩形 2">
              <a:extLst>
                <a:ext uri="{FF2B5EF4-FFF2-40B4-BE49-F238E27FC236}">
                  <a16:creationId xmlns="" xmlns:a16="http://schemas.microsoft.com/office/drawing/2014/main" id="{D73EFA8F-498A-4905-BFE6-7EA31617718A}"/>
                </a:ext>
              </a:extLst>
            </p:cNvPr>
            <p:cNvSpPr/>
            <p:nvPr/>
          </p:nvSpPr>
          <p:spPr>
            <a:xfrm rot="5400000">
              <a:off x="1277524" y="2767053"/>
              <a:ext cx="546433" cy="27270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矩形 2">
              <a:extLst>
                <a:ext uri="{FF2B5EF4-FFF2-40B4-BE49-F238E27FC236}">
                  <a16:creationId xmlns="" xmlns:a16="http://schemas.microsoft.com/office/drawing/2014/main" id="{E565F41D-AF93-4398-8440-E7624396BA3F}"/>
                </a:ext>
              </a:extLst>
            </p:cNvPr>
            <p:cNvSpPr/>
            <p:nvPr/>
          </p:nvSpPr>
          <p:spPr>
            <a:xfrm rot="5400000">
              <a:off x="1881487" y="2071264"/>
              <a:ext cx="302735" cy="151081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rgbClr val="F2F2F2">
                <a:alpha val="50196"/>
              </a:srgbClr>
            </a:solidFill>
            <a:ln>
              <a:solidFill>
                <a:schemeClr val="accent4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矩形 2">
              <a:extLst>
                <a:ext uri="{FF2B5EF4-FFF2-40B4-BE49-F238E27FC236}">
                  <a16:creationId xmlns="" xmlns:a16="http://schemas.microsoft.com/office/drawing/2014/main" id="{30EA597F-6EFE-4E9B-84BD-CBD669FDB202}"/>
                </a:ext>
              </a:extLst>
            </p:cNvPr>
            <p:cNvSpPr/>
            <p:nvPr/>
          </p:nvSpPr>
          <p:spPr>
            <a:xfrm rot="5400000">
              <a:off x="1687430" y="2534823"/>
              <a:ext cx="360071" cy="179695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矩形 2">
              <a:extLst>
                <a:ext uri="{FF2B5EF4-FFF2-40B4-BE49-F238E27FC236}">
                  <a16:creationId xmlns="" xmlns:a16="http://schemas.microsoft.com/office/drawing/2014/main" id="{EF69A437-344C-4DD9-A02D-4438D3CC8953}"/>
                </a:ext>
              </a:extLst>
            </p:cNvPr>
            <p:cNvSpPr/>
            <p:nvPr/>
          </p:nvSpPr>
          <p:spPr>
            <a:xfrm rot="5400000">
              <a:off x="1501312" y="4232261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矩形 2">
              <a:extLst>
                <a:ext uri="{FF2B5EF4-FFF2-40B4-BE49-F238E27FC236}">
                  <a16:creationId xmlns="" xmlns:a16="http://schemas.microsoft.com/office/drawing/2014/main" id="{D8A7B4C5-95EA-4E0C-B618-1E577D535CF2}"/>
                </a:ext>
              </a:extLst>
            </p:cNvPr>
            <p:cNvSpPr/>
            <p:nvPr/>
          </p:nvSpPr>
          <p:spPr>
            <a:xfrm rot="5400000">
              <a:off x="1164999" y="4749137"/>
              <a:ext cx="428960" cy="214074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4" name="矩形 2">
              <a:extLst>
                <a:ext uri="{FF2B5EF4-FFF2-40B4-BE49-F238E27FC236}">
                  <a16:creationId xmlns="" xmlns:a16="http://schemas.microsoft.com/office/drawing/2014/main" id="{42A52867-2DBE-43C8-B34E-ABDE311E6DA0}"/>
                </a:ext>
              </a:extLst>
            </p:cNvPr>
            <p:cNvSpPr/>
            <p:nvPr/>
          </p:nvSpPr>
          <p:spPr>
            <a:xfrm rot="5400000">
              <a:off x="-470723" y="2255402"/>
              <a:ext cx="1882895" cy="941450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5" name="矩形 2">
              <a:extLst>
                <a:ext uri="{FF2B5EF4-FFF2-40B4-BE49-F238E27FC236}">
                  <a16:creationId xmlns="" xmlns:a16="http://schemas.microsoft.com/office/drawing/2014/main" id="{6E814A63-527A-4601-A8BD-E192BE5F4489}"/>
                </a:ext>
              </a:extLst>
            </p:cNvPr>
            <p:cNvSpPr/>
            <p:nvPr/>
          </p:nvSpPr>
          <p:spPr>
            <a:xfrm rot="5400000">
              <a:off x="197724" y="4221698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50196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矩形 2">
              <a:extLst>
                <a:ext uri="{FF2B5EF4-FFF2-40B4-BE49-F238E27FC236}">
                  <a16:creationId xmlns="" xmlns:a16="http://schemas.microsoft.com/office/drawing/2014/main" id="{58AC1EA3-9127-46E0-9866-F67B1E8242E0}"/>
                </a:ext>
              </a:extLst>
            </p:cNvPr>
            <p:cNvSpPr/>
            <p:nvPr/>
          </p:nvSpPr>
          <p:spPr>
            <a:xfrm rot="5400000">
              <a:off x="176184" y="940564"/>
              <a:ext cx="888492" cy="444247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矩形 2">
              <a:extLst>
                <a:ext uri="{FF2B5EF4-FFF2-40B4-BE49-F238E27FC236}">
                  <a16:creationId xmlns="" xmlns:a16="http://schemas.microsoft.com/office/drawing/2014/main" id="{C5692BA5-EF45-40E9-B7D2-662AFDD02807}"/>
                </a:ext>
              </a:extLst>
            </p:cNvPr>
            <p:cNvSpPr/>
            <p:nvPr/>
          </p:nvSpPr>
          <p:spPr>
            <a:xfrm rot="5400000">
              <a:off x="1184628" y="1902050"/>
              <a:ext cx="528165" cy="26408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矩形 2">
              <a:extLst>
                <a:ext uri="{FF2B5EF4-FFF2-40B4-BE49-F238E27FC236}">
                  <a16:creationId xmlns="" xmlns:a16="http://schemas.microsoft.com/office/drawing/2014/main" id="{CBE76EFC-AE6E-4879-B3F1-4C320470F822}"/>
                </a:ext>
              </a:extLst>
            </p:cNvPr>
            <p:cNvSpPr/>
            <p:nvPr/>
          </p:nvSpPr>
          <p:spPr>
            <a:xfrm rot="5400000">
              <a:off x="1226534" y="247645"/>
              <a:ext cx="260409" cy="129958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矩形 2">
              <a:extLst>
                <a:ext uri="{FF2B5EF4-FFF2-40B4-BE49-F238E27FC236}">
                  <a16:creationId xmlns="" xmlns:a16="http://schemas.microsoft.com/office/drawing/2014/main" id="{D107777E-9E2D-483D-A2AF-5688433BA0FF}"/>
                </a:ext>
              </a:extLst>
            </p:cNvPr>
            <p:cNvSpPr/>
            <p:nvPr/>
          </p:nvSpPr>
          <p:spPr>
            <a:xfrm rot="5400000">
              <a:off x="2143823" y="3999344"/>
              <a:ext cx="223729" cy="111653"/>
            </a:xfrm>
            <a:custGeom>
              <a:avLst/>
              <a:gdLst/>
              <a:ahLst/>
              <a:cxnLst/>
              <a:rect l="l" t="t" r="r" b="b"/>
              <a:pathLst>
                <a:path w="421675" h="210838">
                  <a:moveTo>
                    <a:pt x="210838" y="0"/>
                  </a:moveTo>
                  <a:lnTo>
                    <a:pt x="421675" y="210838"/>
                  </a:lnTo>
                  <a:lnTo>
                    <a:pt x="0" y="210838"/>
                  </a:lnTo>
                  <a:close/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45066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354537" y="2642112"/>
            <a:ext cx="417263" cy="228018"/>
            <a:chOff x="2673784" y="2255757"/>
            <a:chExt cx="417263" cy="228018"/>
          </a:xfrm>
        </p:grpSpPr>
        <p:sp>
          <p:nvSpPr>
            <p:cNvPr id="13" name="燕尾形 12"/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611560" y="123478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网页一：姓氏（</a:t>
            </a:r>
            <a:r>
              <a:rPr lang="en-US" altLang="zh-CN" sz="2000" u="sng" dirty="0">
                <a:hlinkClick r:id="rId4"/>
              </a:rPr>
              <a:t>http://www.guoxuedashi.com/xingshi/</a:t>
            </a:r>
            <a:r>
              <a:rPr lang="zh-CN" altLang="zh-CN" sz="2000" dirty="0"/>
              <a:t> </a:t>
            </a:r>
            <a:r>
              <a:rPr lang="zh-CN" altLang="en-US" sz="2000" dirty="0" smtClean="0"/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 descr="屏幕快照 2018-12-18 下午11.34.3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9832" y="987573"/>
            <a:ext cx="5472608" cy="3722259"/>
          </a:xfrm>
          <a:prstGeom prst="rect">
            <a:avLst/>
          </a:prstGeom>
        </p:spPr>
      </p:pic>
      <p:grpSp>
        <p:nvGrpSpPr>
          <p:cNvPr id="15" name="组合 9"/>
          <p:cNvGrpSpPr/>
          <p:nvPr/>
        </p:nvGrpSpPr>
        <p:grpSpPr>
          <a:xfrm>
            <a:off x="179512" y="887213"/>
            <a:ext cx="576064" cy="604417"/>
            <a:chOff x="8051785" y="947066"/>
            <a:chExt cx="826543" cy="826543"/>
          </a:xfrm>
        </p:grpSpPr>
        <p:sp>
          <p:nvSpPr>
            <p:cNvPr id="16" name="椭圆 15"/>
            <p:cNvSpPr/>
            <p:nvPr/>
          </p:nvSpPr>
          <p:spPr>
            <a:xfrm>
              <a:off x="8051785" y="947066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8139438" y="1034719"/>
              <a:ext cx="651236" cy="651236"/>
            </a:xfrm>
            <a:prstGeom prst="ellipse">
              <a:avLst/>
            </a:prstGeom>
            <a:solidFill>
              <a:schemeClr val="accent3">
                <a:lumMod val="60000"/>
                <a:lumOff val="40000"/>
              </a:schemeClr>
            </a:solidFill>
            <a:ln w="28575" cmpd="sng">
              <a:solidFill>
                <a:schemeClr val="accent3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827584" y="100906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姓氏索引</a:t>
            </a:r>
            <a:endParaRPr kumimoji="1" lang="zh-CN" altLang="en-US" sz="1600" dirty="0"/>
          </a:p>
        </p:txBody>
      </p:sp>
      <p:sp>
        <p:nvSpPr>
          <p:cNvPr id="2" name="文本框 1"/>
          <p:cNvSpPr txBox="1"/>
          <p:nvPr/>
        </p:nvSpPr>
        <p:spPr>
          <a:xfrm>
            <a:off x="323528" y="987574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zh-CN" sz="2000" dirty="0">
                <a:solidFill>
                  <a:schemeClr val="bg1"/>
                </a:solidFill>
              </a:rPr>
              <a:t>1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23528" y="2211710"/>
            <a:ext cx="2115011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/>
              <a:t>一级页面：</a:t>
            </a:r>
            <a:endParaRPr lang="en-US" altLang="zh-CN" sz="1600" dirty="0" smtClean="0"/>
          </a:p>
          <a:p>
            <a:pPr>
              <a:lnSpc>
                <a:spcPct val="130000"/>
              </a:lnSpc>
            </a:pPr>
            <a:r>
              <a:rPr lang="zh-CN" altLang="en-US" sz="1600" dirty="0" smtClean="0"/>
              <a:t>在这一页获取姓氏以及二级页面的</a:t>
            </a:r>
            <a:r>
              <a:rPr lang="en-US" altLang="zh-CN" sz="1600" dirty="0" err="1" smtClean="0"/>
              <a:t>url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064137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282529" y="2593113"/>
            <a:ext cx="417263" cy="228018"/>
            <a:chOff x="6151055" y="2255757"/>
            <a:chExt cx="417263" cy="228018"/>
          </a:xfrm>
        </p:grpSpPr>
        <p:sp>
          <p:nvSpPr>
            <p:cNvPr id="23" name="燕尾形 22"/>
            <p:cNvSpPr/>
            <p:nvPr/>
          </p:nvSpPr>
          <p:spPr>
            <a:xfrm>
              <a:off x="6151055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340300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611560" y="123478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网页一：姓氏（</a:t>
            </a:r>
            <a:r>
              <a:rPr lang="en-US" altLang="zh-CN" sz="2000" u="sng" dirty="0">
                <a:hlinkClick r:id="rId4"/>
              </a:rPr>
              <a:t>http://www.guoxuedashi.com/xingshi/</a:t>
            </a:r>
            <a:r>
              <a:rPr lang="zh-CN" altLang="zh-CN" sz="2000" dirty="0"/>
              <a:t> </a:t>
            </a:r>
            <a:r>
              <a:rPr lang="zh-CN" altLang="en-US" sz="2000" dirty="0" smtClean="0"/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屏幕快照 2018-12-18 下午11.36.26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843558"/>
            <a:ext cx="5686312" cy="3939902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95536" y="2211710"/>
            <a:ext cx="1872208" cy="10402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 smtClean="0"/>
              <a:t>二级页面：</a:t>
            </a:r>
            <a:endParaRPr lang="en-US" altLang="zh-CN" sz="1600" dirty="0" smtClean="0"/>
          </a:p>
          <a:p>
            <a:pPr>
              <a:lnSpc>
                <a:spcPct val="130000"/>
              </a:lnSpc>
            </a:pPr>
            <a:r>
              <a:rPr lang="zh-CN" altLang="en-US" sz="1600" dirty="0" smtClean="0"/>
              <a:t>在这一页获取图片</a:t>
            </a:r>
            <a:r>
              <a:rPr lang="en-US" altLang="zh-CN" sz="1600" dirty="0" err="1" smtClean="0"/>
              <a:t>url</a:t>
            </a:r>
            <a:r>
              <a:rPr lang="zh-CN" altLang="en-US" sz="1600" dirty="0" smtClean="0"/>
              <a:t>以及姓氏详解</a:t>
            </a:r>
            <a:endParaRPr lang="zh-CN" altLang="en-US" sz="1600" dirty="0"/>
          </a:p>
        </p:txBody>
      </p:sp>
      <p:grpSp>
        <p:nvGrpSpPr>
          <p:cNvPr id="14" name="组合 18"/>
          <p:cNvGrpSpPr/>
          <p:nvPr/>
        </p:nvGrpSpPr>
        <p:grpSpPr>
          <a:xfrm>
            <a:off x="107504" y="1155395"/>
            <a:ext cx="576064" cy="624267"/>
            <a:chOff x="6852825" y="2063640"/>
            <a:chExt cx="826543" cy="826543"/>
          </a:xfrm>
        </p:grpSpPr>
        <p:sp>
          <p:nvSpPr>
            <p:cNvPr id="18" name="椭圆 17"/>
            <p:cNvSpPr/>
            <p:nvPr/>
          </p:nvSpPr>
          <p:spPr>
            <a:xfrm>
              <a:off x="6852825" y="2063640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6940478" y="2151293"/>
              <a:ext cx="651236" cy="65123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mpd="sng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755576" y="1155395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姓氏的具体解释</a:t>
            </a:r>
            <a:endParaRPr kumimoji="1" lang="zh-CN" altLang="en-US" sz="1600" dirty="0"/>
          </a:p>
        </p:txBody>
      </p:sp>
      <p:sp>
        <p:nvSpPr>
          <p:cNvPr id="21" name="文本框 20"/>
          <p:cNvSpPr txBox="1"/>
          <p:nvPr/>
        </p:nvSpPr>
        <p:spPr>
          <a:xfrm>
            <a:off x="251520" y="1227403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FFFF"/>
                </a:solidFill>
              </a:rPr>
              <a:t>2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874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426545" y="2593113"/>
            <a:ext cx="417263" cy="228018"/>
            <a:chOff x="6151055" y="2255757"/>
            <a:chExt cx="417263" cy="228018"/>
          </a:xfrm>
        </p:grpSpPr>
        <p:sp>
          <p:nvSpPr>
            <p:cNvPr id="23" name="燕尾形 22"/>
            <p:cNvSpPr/>
            <p:nvPr/>
          </p:nvSpPr>
          <p:spPr>
            <a:xfrm>
              <a:off x="6151055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340300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611560" y="123478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网页一：姓氏（</a:t>
            </a:r>
            <a:r>
              <a:rPr lang="en-US" altLang="zh-CN" sz="2000" u="sng" dirty="0">
                <a:hlinkClick r:id="rId4"/>
              </a:rPr>
              <a:t>http://www.guoxuedashi.com/xingshi/</a:t>
            </a:r>
            <a:r>
              <a:rPr lang="zh-CN" altLang="zh-CN" sz="2000" dirty="0"/>
              <a:t> </a:t>
            </a:r>
            <a:r>
              <a:rPr lang="zh-CN" altLang="en-US" sz="2000" dirty="0" smtClean="0"/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屏幕快照 2018-12-18 下午11.45.09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1131590"/>
            <a:ext cx="6024400" cy="3202398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467544" y="2283718"/>
            <a:ext cx="201622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 smtClean="0"/>
              <a:t>全部存进一个</a:t>
            </a:r>
            <a:r>
              <a:rPr lang="en-US" altLang="zh-CN" sz="1400" dirty="0" smtClean="0"/>
              <a:t>txt</a:t>
            </a:r>
            <a:r>
              <a:rPr lang="zh-CN" altLang="en-US" sz="1400" dirty="0" smtClean="0"/>
              <a:t>文件内</a:t>
            </a:r>
          </a:p>
          <a:p>
            <a:r>
              <a:rPr lang="zh-CN" altLang="en-US" sz="1400" dirty="0" smtClean="0"/>
              <a:t>（在进行下一个字典项目时将会对存储方式进行优化）</a:t>
            </a:r>
            <a:endParaRPr lang="zh-CN" altLang="en-US" sz="1400" dirty="0"/>
          </a:p>
        </p:txBody>
      </p:sp>
      <p:sp>
        <p:nvSpPr>
          <p:cNvPr id="14" name="文本框 13"/>
          <p:cNvSpPr txBox="1"/>
          <p:nvPr/>
        </p:nvSpPr>
        <p:spPr>
          <a:xfrm>
            <a:off x="827584" y="1153076"/>
            <a:ext cx="1392929" cy="338554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存储方式</a:t>
            </a:r>
            <a:r>
              <a:rPr kumimoji="1" lang="en-US" altLang="zh-CN" sz="1600" dirty="0" smtClean="0"/>
              <a:t>TXT</a:t>
            </a:r>
            <a:endParaRPr kumimoji="1" lang="zh-CN" altLang="en-US" sz="1600" dirty="0"/>
          </a:p>
        </p:txBody>
      </p:sp>
      <p:grpSp>
        <p:nvGrpSpPr>
          <p:cNvPr id="15" name="组 14"/>
          <p:cNvGrpSpPr/>
          <p:nvPr/>
        </p:nvGrpSpPr>
        <p:grpSpPr>
          <a:xfrm>
            <a:off x="179512" y="1031229"/>
            <a:ext cx="576064" cy="604417"/>
            <a:chOff x="179512" y="887213"/>
            <a:chExt cx="576064" cy="604417"/>
          </a:xfrm>
        </p:grpSpPr>
        <p:grpSp>
          <p:nvGrpSpPr>
            <p:cNvPr id="16" name="组合 9"/>
            <p:cNvGrpSpPr/>
            <p:nvPr/>
          </p:nvGrpSpPr>
          <p:grpSpPr>
            <a:xfrm>
              <a:off x="179512" y="887213"/>
              <a:ext cx="576064" cy="604417"/>
              <a:chOff x="8051785" y="947066"/>
              <a:chExt cx="826543" cy="826543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8051785" y="947066"/>
                <a:ext cx="826543" cy="826543"/>
              </a:xfrm>
              <a:prstGeom prst="ellipse">
                <a:avLst/>
              </a:prstGeom>
              <a:noFill/>
              <a:ln w="12700" cmpd="sng">
                <a:solidFill>
                  <a:srgbClr val="C1AFE6"/>
                </a:solidFill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89800"/>
                  </a:solidFill>
                  <a:latin typeface="Arial" charset="0"/>
                  <a:ea typeface="宋体" pitchFamily="2" charset="-122"/>
                </a:endParaRPr>
              </a:p>
            </p:txBody>
          </p:sp>
          <p:sp>
            <p:nvSpPr>
              <p:cNvPr id="19" name="椭圆 18"/>
              <p:cNvSpPr/>
              <p:nvPr/>
            </p:nvSpPr>
            <p:spPr>
              <a:xfrm>
                <a:off x="8139438" y="1034719"/>
                <a:ext cx="651236" cy="651236"/>
              </a:xfrm>
              <a:prstGeom prst="ellipse">
                <a:avLst/>
              </a:prstGeom>
              <a:solidFill>
                <a:srgbClr val="C1AFE6"/>
              </a:solidFill>
              <a:ln w="28575" cmpd="sng">
                <a:solidFill>
                  <a:srgbClr val="C1AFE6"/>
                </a:solidFill>
                <a:round/>
                <a:headEnd/>
                <a:tailEnd/>
              </a:ln>
              <a:effectLst/>
            </p:spPr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C89800"/>
                  </a:solidFill>
                  <a:latin typeface="Arial" charset="0"/>
                  <a:ea typeface="宋体" pitchFamily="2" charset="-122"/>
                </a:endParaRP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323528" y="987574"/>
              <a:ext cx="288032" cy="400110"/>
            </a:xfrm>
            <a:prstGeom prst="rect">
              <a:avLst/>
            </a:prstGeom>
            <a:noFill/>
            <a:ln>
              <a:solidFill>
                <a:srgbClr val="C1AFE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zh-CN" altLang="zh-CN" sz="2000" dirty="0" smtClean="0">
                  <a:solidFill>
                    <a:schemeClr val="bg1"/>
                  </a:solidFill>
                </a:rPr>
                <a:t>3</a:t>
              </a:r>
              <a:endParaRPr kumimoji="1" lang="zh-CN" alt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0744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611560" y="123478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网页一：姓氏（</a:t>
            </a:r>
            <a:r>
              <a:rPr lang="en-US" altLang="zh-CN" sz="2000" u="sng" dirty="0">
                <a:hlinkClick r:id="rId3"/>
              </a:rPr>
              <a:t>http://www.guoxuedashi.com/xingshi/</a:t>
            </a:r>
            <a:r>
              <a:rPr lang="zh-CN" altLang="zh-CN" sz="2000" dirty="0"/>
              <a:t> </a:t>
            </a:r>
            <a:r>
              <a:rPr lang="zh-CN" altLang="en-US" sz="2000" dirty="0" smtClean="0"/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4" name="图片 33" descr="屏幕快照 2018-12-18 下午11.34.36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709434"/>
            <a:ext cx="3096344" cy="21060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427984" y="1105543"/>
            <a:ext cx="38884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 smtClean="0"/>
              <a:t>该页面上的姓氏数量为</a:t>
            </a:r>
            <a:r>
              <a:rPr lang="en-US" altLang="zh-CN" dirty="0" smtClean="0"/>
              <a:t>504</a:t>
            </a:r>
            <a:r>
              <a:rPr lang="zh-CN" altLang="en-US" dirty="0" smtClean="0"/>
              <a:t>，但每个姓氏需要爬取的内容并不多，所以可以全部写入一个文件内。</a:t>
            </a:r>
            <a:endParaRPr lang="zh-CN" altLang="en-US" dirty="0"/>
          </a:p>
        </p:txBody>
      </p:sp>
      <p:pic>
        <p:nvPicPr>
          <p:cNvPr id="24" name="图片 23" descr="屏幕快照 2018-12-18 下午11.45.09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576" y="2931790"/>
            <a:ext cx="3506005" cy="1863692"/>
          </a:xfrm>
          <a:prstGeom prst="rect">
            <a:avLst/>
          </a:prstGeom>
        </p:spPr>
      </p:pic>
      <p:sp>
        <p:nvSpPr>
          <p:cNvPr id="25" name="文本框 24"/>
          <p:cNvSpPr txBox="1"/>
          <p:nvPr/>
        </p:nvSpPr>
        <p:spPr>
          <a:xfrm>
            <a:off x="179512" y="3325027"/>
            <a:ext cx="44597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/>
            <a:r>
              <a:rPr lang="zh-CN" altLang="en-US" sz="1600" dirty="0" smtClean="0"/>
              <a:t>存储结构：</a:t>
            </a:r>
            <a:endParaRPr lang="en-US" altLang="zh-CN" sz="1600" dirty="0" smtClean="0"/>
          </a:p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一级页面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zh-CN" altLang="en-US" sz="1600" dirty="0" smtClean="0"/>
              <a:t>姓氏</a:t>
            </a:r>
            <a:endParaRPr lang="en-US" altLang="zh-CN" sz="1600" dirty="0" smtClean="0"/>
          </a:p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一级页面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zh-CN" altLang="en-US" sz="1600" dirty="0" smtClean="0"/>
              <a:t>姓氏详解页面</a:t>
            </a:r>
            <a:r>
              <a:rPr lang="en-US" altLang="zh-CN" sz="1600" dirty="0" smtClean="0"/>
              <a:t>(</a:t>
            </a:r>
            <a:r>
              <a:rPr lang="zh-CN" altLang="en-US" sz="1600" dirty="0" smtClean="0"/>
              <a:t>二级页面</a:t>
            </a:r>
            <a:r>
              <a:rPr lang="en-US" altLang="zh-CN" sz="1600" dirty="0" smtClean="0"/>
              <a:t>)</a:t>
            </a:r>
            <a:r>
              <a:rPr lang="en-US" altLang="zh-CN" sz="1600" dirty="0" err="1" smtClean="0"/>
              <a:t>url</a:t>
            </a:r>
            <a:endParaRPr lang="en-US" altLang="zh-CN" sz="1600" dirty="0" smtClean="0"/>
          </a:p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二级页面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zh-CN" altLang="en-US" sz="1600" dirty="0" smtClean="0"/>
              <a:t>姓氏的图片链接</a:t>
            </a:r>
            <a:endParaRPr lang="en-US" altLang="zh-CN" sz="1600" dirty="0" smtClean="0"/>
          </a:p>
          <a:p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(</a:t>
            </a:r>
            <a:r>
              <a:rPr lang="zh-CN" altLang="en-US" sz="1600" dirty="0" smtClean="0">
                <a:solidFill>
                  <a:schemeClr val="bg1">
                    <a:lumMod val="75000"/>
                  </a:schemeClr>
                </a:solidFill>
              </a:rPr>
              <a:t>二级页面</a:t>
            </a:r>
            <a:r>
              <a:rPr lang="en-US" altLang="zh-CN" sz="1600" dirty="0" smtClean="0">
                <a:solidFill>
                  <a:schemeClr val="bg1">
                    <a:lumMod val="75000"/>
                  </a:schemeClr>
                </a:solidFill>
              </a:rPr>
              <a:t>)</a:t>
            </a:r>
            <a:r>
              <a:rPr lang="zh-CN" altLang="en-US" sz="1600" dirty="0" smtClean="0"/>
              <a:t>姓氏的具体解释</a:t>
            </a:r>
            <a:endParaRPr lang="zh-CN" altLang="en-US" sz="16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4037115" y="3749627"/>
            <a:ext cx="417263" cy="228018"/>
            <a:chOff x="2673784" y="2255757"/>
            <a:chExt cx="417263" cy="228018"/>
          </a:xfrm>
        </p:grpSpPr>
        <p:sp>
          <p:nvSpPr>
            <p:cNvPr id="27" name="燕尾形 26"/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" name="燕尾形 27"/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10800000">
            <a:off x="3751300" y="1705833"/>
            <a:ext cx="417263" cy="228018"/>
            <a:chOff x="2673784" y="2255757"/>
            <a:chExt cx="417263" cy="228018"/>
          </a:xfrm>
        </p:grpSpPr>
        <p:sp>
          <p:nvSpPr>
            <p:cNvPr id="30" name="燕尾形 29"/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燕尾形 30"/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4758576" y="2931790"/>
            <a:ext cx="3557840" cy="817837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323528" y="725936"/>
            <a:ext cx="288032" cy="189630"/>
          </a:xfrm>
          <a:prstGeom prst="rect">
            <a:avLst/>
          </a:prstGeom>
          <a:noFill/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6476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2555776" y="2487748"/>
            <a:ext cx="417263" cy="228018"/>
            <a:chOff x="2673784" y="2255757"/>
            <a:chExt cx="417263" cy="228018"/>
          </a:xfrm>
        </p:grpSpPr>
        <p:sp>
          <p:nvSpPr>
            <p:cNvPr id="13" name="燕尾形 12"/>
            <p:cNvSpPr/>
            <p:nvPr/>
          </p:nvSpPr>
          <p:spPr>
            <a:xfrm>
              <a:off x="2673784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4" name="燕尾形 13"/>
            <p:cNvSpPr/>
            <p:nvPr/>
          </p:nvSpPr>
          <p:spPr>
            <a:xfrm>
              <a:off x="2863029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611560" y="123478"/>
            <a:ext cx="66967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网页二：汉语字典（</a:t>
            </a:r>
            <a:r>
              <a:rPr lang="en-US" altLang="zh-CN" sz="2000" u="sng" dirty="0">
                <a:hlinkClick r:id="rId4"/>
              </a:rPr>
              <a:t>http://www.guoxuedashi.com/zidian/</a:t>
            </a:r>
            <a:r>
              <a:rPr lang="zh-CN" altLang="zh-CN" sz="2000" dirty="0"/>
              <a:t> </a:t>
            </a:r>
            <a:r>
              <a:rPr lang="zh-CN" altLang="en-US" sz="2000" dirty="0" smtClean="0"/>
              <a:t>）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屏幕快照 2018-12-18 下午11.47.2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3250803"/>
            <a:ext cx="5688632" cy="1409179"/>
          </a:xfrm>
          <a:prstGeom prst="rect">
            <a:avLst/>
          </a:prstGeom>
        </p:spPr>
      </p:pic>
      <p:pic>
        <p:nvPicPr>
          <p:cNvPr id="9" name="图片 8" descr="屏幕快照 2018-12-18 下午11.47.13.pn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3848" y="915566"/>
            <a:ext cx="5688632" cy="222663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95536" y="1827394"/>
            <a:ext cx="2232248" cy="1680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 smtClean="0"/>
              <a:t>网页的第一级：</a:t>
            </a:r>
            <a:endParaRPr kumimoji="1" lang="en-US" altLang="zh-CN" sz="16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kumimoji="1" lang="zh-CN" altLang="en-US" sz="1600" dirty="0" smtClean="0"/>
              <a:t>获取索引名称并创建相应文件</a:t>
            </a:r>
            <a:endParaRPr kumimoji="1" lang="en-US" altLang="zh-CN" sz="1600" dirty="0" smtClean="0"/>
          </a:p>
          <a:p>
            <a:pPr marL="285750" indent="-285750">
              <a:lnSpc>
                <a:spcPct val="130000"/>
              </a:lnSpc>
              <a:buFont typeface="Arial"/>
              <a:buChar char="•"/>
            </a:pPr>
            <a:r>
              <a:rPr kumimoji="1" lang="zh-CN" altLang="en-US" sz="1600" dirty="0" smtClean="0"/>
              <a:t>获取每个索引的链接</a:t>
            </a:r>
            <a:endParaRPr kumimoji="1" lang="zh-CN" altLang="en-US" sz="1600" dirty="0"/>
          </a:p>
        </p:txBody>
      </p:sp>
      <p:grpSp>
        <p:nvGrpSpPr>
          <p:cNvPr id="12" name="组 11"/>
          <p:cNvGrpSpPr/>
          <p:nvPr/>
        </p:nvGrpSpPr>
        <p:grpSpPr>
          <a:xfrm>
            <a:off x="179512" y="959221"/>
            <a:ext cx="1656681" cy="604417"/>
            <a:chOff x="179512" y="887213"/>
            <a:chExt cx="1656681" cy="604417"/>
          </a:xfrm>
        </p:grpSpPr>
        <p:sp>
          <p:nvSpPr>
            <p:cNvPr id="18" name="文本框 17"/>
            <p:cNvSpPr txBox="1"/>
            <p:nvPr/>
          </p:nvSpPr>
          <p:spPr>
            <a:xfrm>
              <a:off x="827584" y="1009060"/>
              <a:ext cx="100860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CN" altLang="en-US" sz="1600" dirty="0"/>
                <a:t>拼音</a:t>
              </a:r>
              <a:r>
                <a:rPr kumimoji="1" lang="zh-CN" altLang="en-US" sz="1600" dirty="0" smtClean="0"/>
                <a:t>索引</a:t>
              </a:r>
              <a:endParaRPr kumimoji="1" lang="zh-CN" altLang="en-US" sz="1600" dirty="0"/>
            </a:p>
          </p:txBody>
        </p:sp>
        <p:grpSp>
          <p:nvGrpSpPr>
            <p:cNvPr id="11" name="组 10"/>
            <p:cNvGrpSpPr/>
            <p:nvPr/>
          </p:nvGrpSpPr>
          <p:grpSpPr>
            <a:xfrm>
              <a:off x="179512" y="887213"/>
              <a:ext cx="576064" cy="604417"/>
              <a:chOff x="179512" y="887213"/>
              <a:chExt cx="576064" cy="604417"/>
            </a:xfrm>
          </p:grpSpPr>
          <p:grpSp>
            <p:nvGrpSpPr>
              <p:cNvPr id="15" name="组合 9"/>
              <p:cNvGrpSpPr/>
              <p:nvPr/>
            </p:nvGrpSpPr>
            <p:grpSpPr>
              <a:xfrm>
                <a:off x="179512" y="887213"/>
                <a:ext cx="576064" cy="604417"/>
                <a:chOff x="8051785" y="947066"/>
                <a:chExt cx="826543" cy="826543"/>
              </a:xfrm>
            </p:grpSpPr>
            <p:sp>
              <p:nvSpPr>
                <p:cNvPr id="16" name="椭圆 15"/>
                <p:cNvSpPr/>
                <p:nvPr/>
              </p:nvSpPr>
              <p:spPr>
                <a:xfrm>
                  <a:off x="8051785" y="947066"/>
                  <a:ext cx="826543" cy="826543"/>
                </a:xfrm>
                <a:prstGeom prst="ellipse">
                  <a:avLst/>
                </a:prstGeom>
                <a:noFill/>
                <a:ln w="12700" cmpd="sng">
                  <a:solidFill>
                    <a:schemeClr val="accent2"/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C898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  <p:sp>
              <p:nvSpPr>
                <p:cNvPr id="17" name="椭圆 16"/>
                <p:cNvSpPr/>
                <p:nvPr/>
              </p:nvSpPr>
              <p:spPr>
                <a:xfrm>
                  <a:off x="8139438" y="1034719"/>
                  <a:ext cx="651236" cy="651236"/>
                </a:xfrm>
                <a:prstGeom prst="ellipse">
                  <a:avLst/>
                </a:prstGeom>
                <a:solidFill>
                  <a:schemeClr val="accent3">
                    <a:lumMod val="60000"/>
                    <a:lumOff val="40000"/>
                  </a:schemeClr>
                </a:solidFill>
                <a:ln w="28575" cmpd="sng">
                  <a:solidFill>
                    <a:schemeClr val="accent3">
                      <a:lumMod val="60000"/>
                      <a:lumOff val="40000"/>
                    </a:schemeClr>
                  </a:solidFill>
                  <a:round/>
                  <a:headEnd/>
                  <a:tailEnd/>
                </a:ln>
                <a:effectLst/>
              </p:spPr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C89800"/>
                    </a:solidFill>
                    <a:latin typeface="Arial" charset="0"/>
                    <a:ea typeface="宋体" pitchFamily="2" charset="-122"/>
                  </a:endParaRPr>
                </a:p>
              </p:txBody>
            </p:sp>
          </p:grpSp>
          <p:sp>
            <p:nvSpPr>
              <p:cNvPr id="19" name="文本框 18"/>
              <p:cNvSpPr txBox="1"/>
              <p:nvPr/>
            </p:nvSpPr>
            <p:spPr>
              <a:xfrm>
                <a:off x="323528" y="987574"/>
                <a:ext cx="28803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zh-CN" sz="2000" dirty="0">
                    <a:solidFill>
                      <a:schemeClr val="bg1"/>
                    </a:solidFill>
                  </a:rPr>
                  <a:t>1</a:t>
                </a:r>
                <a:endParaRPr kumimoji="1" lang="zh-CN" altLang="en-US" sz="2000" dirty="0">
                  <a:solidFill>
                    <a:schemeClr val="bg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45349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Tm="0">
        <p14:doors dir="vert"/>
      </p:transition>
    </mc:Choice>
    <mc:Fallback xmlns="">
      <p:transition xmlns:p14="http://schemas.microsoft.com/office/powerpoint/2010/main" spd="slow" advTm="0">
        <p:fade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2642569" y="2571750"/>
            <a:ext cx="417263" cy="228018"/>
            <a:chOff x="6151055" y="2255757"/>
            <a:chExt cx="417263" cy="228018"/>
          </a:xfrm>
        </p:grpSpPr>
        <p:sp>
          <p:nvSpPr>
            <p:cNvPr id="23" name="燕尾形 22"/>
            <p:cNvSpPr/>
            <p:nvPr/>
          </p:nvSpPr>
          <p:spPr>
            <a:xfrm>
              <a:off x="6151055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" name="燕尾形 23"/>
            <p:cNvSpPr/>
            <p:nvPr/>
          </p:nvSpPr>
          <p:spPr>
            <a:xfrm>
              <a:off x="6340300" y="2255757"/>
              <a:ext cx="228018" cy="228018"/>
            </a:xfrm>
            <a:prstGeom prst="chevron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8714E6A6-7326-4AFF-86F7-37DCC60D8826}"/>
              </a:ext>
            </a:extLst>
          </p:cNvPr>
          <p:cNvSpPr txBox="1"/>
          <p:nvPr/>
        </p:nvSpPr>
        <p:spPr>
          <a:xfrm>
            <a:off x="611560" y="83408"/>
            <a:ext cx="74888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网页二：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汉语字典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u="sng" dirty="0">
                <a:hlinkClick r:id="rId4"/>
              </a:rPr>
              <a:t>http://www.guoxuedashi.com/zidian/py/a.html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  <p:pic>
        <p:nvPicPr>
          <p:cNvPr id="2" name="图片 1" descr="屏幕快照 2018-12-18 下午11.52.44.pn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2" r="17262"/>
          <a:stretch/>
        </p:blipFill>
        <p:spPr>
          <a:xfrm>
            <a:off x="3294859" y="1059582"/>
            <a:ext cx="5669629" cy="3312367"/>
          </a:xfrm>
          <a:prstGeom prst="rect">
            <a:avLst/>
          </a:prstGeom>
        </p:spPr>
      </p:pic>
      <p:grpSp>
        <p:nvGrpSpPr>
          <p:cNvPr id="13" name="组合 18"/>
          <p:cNvGrpSpPr/>
          <p:nvPr/>
        </p:nvGrpSpPr>
        <p:grpSpPr>
          <a:xfrm>
            <a:off x="107504" y="1155395"/>
            <a:ext cx="576064" cy="624267"/>
            <a:chOff x="6852825" y="2063640"/>
            <a:chExt cx="826543" cy="826543"/>
          </a:xfrm>
        </p:grpSpPr>
        <p:sp>
          <p:nvSpPr>
            <p:cNvPr id="14" name="椭圆 13"/>
            <p:cNvSpPr/>
            <p:nvPr/>
          </p:nvSpPr>
          <p:spPr>
            <a:xfrm>
              <a:off x="6852825" y="2063640"/>
              <a:ext cx="826543" cy="826543"/>
            </a:xfrm>
            <a:prstGeom prst="ellipse">
              <a:avLst/>
            </a:prstGeom>
            <a:noFill/>
            <a:ln w="12700" cmpd="sng">
              <a:solidFill>
                <a:schemeClr val="accent2"/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6940478" y="2151293"/>
              <a:ext cx="651236" cy="651236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 w="28575" cmpd="sng">
              <a:solidFill>
                <a:schemeClr val="accent4">
                  <a:lumMod val="60000"/>
                  <a:lumOff val="40000"/>
                </a:schemeClr>
              </a:solidFill>
              <a:round/>
              <a:headEnd/>
              <a:tailEnd/>
            </a:ln>
            <a:effectLst/>
          </p:spPr>
          <p:txBody>
            <a:bodyPr rtlCol="0" anchor="ctr"/>
            <a:lstStyle/>
            <a:p>
              <a:pPr algn="ctr"/>
              <a:endParaRPr lang="zh-CN" altLang="en-US">
                <a:solidFill>
                  <a:srgbClr val="C89800"/>
                </a:solidFill>
                <a:latin typeface="Arial" charset="0"/>
                <a:ea typeface="宋体" pitchFamily="2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55576" y="1155395"/>
            <a:ext cx="182614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 smtClean="0"/>
              <a:t>拼音／部首对应的</a:t>
            </a:r>
            <a:endParaRPr kumimoji="1" lang="en-US" altLang="zh-CN" sz="1600" dirty="0" smtClean="0"/>
          </a:p>
          <a:p>
            <a:r>
              <a:rPr kumimoji="1" lang="zh-CN" altLang="en-US" sz="1600" dirty="0" smtClean="0"/>
              <a:t>汉字索引</a:t>
            </a:r>
            <a:endParaRPr kumimoji="1" lang="zh-CN" altLang="en-US" sz="1600" dirty="0"/>
          </a:p>
        </p:txBody>
      </p:sp>
      <p:sp>
        <p:nvSpPr>
          <p:cNvPr id="5" name="文本框 4"/>
          <p:cNvSpPr txBox="1"/>
          <p:nvPr/>
        </p:nvSpPr>
        <p:spPr>
          <a:xfrm>
            <a:off x="251520" y="1227403"/>
            <a:ext cx="2880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smtClean="0">
                <a:solidFill>
                  <a:srgbClr val="FFFFFF"/>
                </a:solidFill>
              </a:rPr>
              <a:t>2</a:t>
            </a:r>
            <a:endParaRPr kumimoji="1" lang="zh-CN" altLang="en-US" sz="2000" dirty="0">
              <a:solidFill>
                <a:srgbClr val="FFFFFF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57627" y="2283718"/>
            <a:ext cx="1826141" cy="7201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kumimoji="1" lang="zh-CN" altLang="en-US" sz="1600" dirty="0" smtClean="0"/>
              <a:t>网页的第二级：</a:t>
            </a:r>
            <a:endParaRPr kumimoji="1" lang="en-US" altLang="zh-CN" sz="1600" dirty="0" smtClean="0"/>
          </a:p>
          <a:p>
            <a:pPr>
              <a:lnSpc>
                <a:spcPct val="130000"/>
              </a:lnSpc>
            </a:pPr>
            <a:r>
              <a:rPr kumimoji="1" lang="zh-CN" altLang="en-US" sz="1600" dirty="0" smtClean="0"/>
              <a:t>只获取汉字的链接</a:t>
            </a:r>
            <a:endParaRPr kumimoji="1"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73754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500">
        <p14:doors dir="vert"/>
      </p:transition>
    </mc:Choice>
    <mc:Fallback xmlns="">
      <p:transition xmlns:p14="http://schemas.microsoft.com/office/powerpoint/2010/main" spd="slow">
        <p:fade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蓝绿格子风"/>
</p:tagLst>
</file>

<file path=ppt/theme/theme1.xml><?xml version="1.0" encoding="utf-8"?>
<a:theme xmlns:a="http://schemas.openxmlformats.org/drawingml/2006/main" name="Office 主题​​">
  <a:themeElements>
    <a:clrScheme name="自定义 2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867D98"/>
      </a:accent1>
      <a:accent2>
        <a:srgbClr val="C4CFD9"/>
      </a:accent2>
      <a:accent3>
        <a:srgbClr val="5ABE9E"/>
      </a:accent3>
      <a:accent4>
        <a:srgbClr val="ED6568"/>
      </a:accent4>
      <a:accent5>
        <a:srgbClr val="F9B46A"/>
      </a:accent5>
      <a:accent6>
        <a:srgbClr val="C5E7EB"/>
      </a:accent6>
      <a:hlink>
        <a:srgbClr val="867D98"/>
      </a:hlink>
      <a:folHlink>
        <a:srgbClr val="BFBFBF"/>
      </a:folHlink>
    </a:clrScheme>
    <a:fontScheme name="自定义 6">
      <a:majorFont>
        <a:latin typeface="Arial"/>
        <a:ea typeface="微软雅黑"/>
        <a:cs typeface=""/>
      </a:majorFont>
      <a:minorFont>
        <a:latin typeface="Arial Unicode MS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1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0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1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2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2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7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8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ppt/theme/themeOverride9.xml><?xml version="1.0" encoding="utf-8"?>
<a:themeOverride xmlns:a="http://schemas.openxmlformats.org/drawingml/2006/main">
  <a:clrScheme name="自定义 2">
    <a:dk1>
      <a:srgbClr val="000000"/>
    </a:dk1>
    <a:lt1>
      <a:srgbClr val="FFFFFF"/>
    </a:lt1>
    <a:dk2>
      <a:srgbClr val="778495"/>
    </a:dk2>
    <a:lt2>
      <a:srgbClr val="F0F0F0"/>
    </a:lt2>
    <a:accent1>
      <a:srgbClr val="867D98"/>
    </a:accent1>
    <a:accent2>
      <a:srgbClr val="C4CFD9"/>
    </a:accent2>
    <a:accent3>
      <a:srgbClr val="5ABE9E"/>
    </a:accent3>
    <a:accent4>
      <a:srgbClr val="ED6568"/>
    </a:accent4>
    <a:accent5>
      <a:srgbClr val="F9B46A"/>
    </a:accent5>
    <a:accent6>
      <a:srgbClr val="C5E7EB"/>
    </a:accent6>
    <a:hlink>
      <a:srgbClr val="867D98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4505</TotalTime>
  <Words>1211</Words>
  <Application>Microsoft Macintosh PowerPoint</Application>
  <PresentationFormat>全屏显示(16:9)</PresentationFormat>
  <Paragraphs>274</Paragraphs>
  <Slides>28</Slides>
  <Notes>27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http://www.ypppt.com/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cp:keywords>http:/www.ypppt.com</cp:keywords>
  <dc:description>http://www.ypppt.com/</dc:description>
  <cp:lastModifiedBy>pepper</cp:lastModifiedBy>
  <cp:revision>360</cp:revision>
  <dcterms:created xsi:type="dcterms:W3CDTF">2014-09-21T03:23:02Z</dcterms:created>
  <dcterms:modified xsi:type="dcterms:W3CDTF">2018-12-23T12:42:16Z</dcterms:modified>
</cp:coreProperties>
</file>